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74" r:id="rId5"/>
    <p:sldId id="275" r:id="rId6"/>
    <p:sldId id="265" r:id="rId7"/>
    <p:sldId id="286" r:id="rId8"/>
    <p:sldId id="259" r:id="rId9"/>
    <p:sldId id="262" r:id="rId10"/>
    <p:sldId id="260" r:id="rId11"/>
    <p:sldId id="276" r:id="rId12"/>
    <p:sldId id="287" r:id="rId13"/>
    <p:sldId id="266" r:id="rId14"/>
    <p:sldId id="269" r:id="rId15"/>
    <p:sldId id="288" r:id="rId16"/>
    <p:sldId id="294" r:id="rId17"/>
    <p:sldId id="261" r:id="rId18"/>
    <p:sldId id="263" r:id="rId19"/>
    <p:sldId id="292" r:id="rId20"/>
    <p:sldId id="293" r:id="rId21"/>
    <p:sldId id="270" r:id="rId22"/>
    <p:sldId id="291" r:id="rId23"/>
    <p:sldId id="289" r:id="rId24"/>
    <p:sldId id="272"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0763" autoAdjust="0"/>
  </p:normalViewPr>
  <p:slideViewPr>
    <p:cSldViewPr>
      <p:cViewPr varScale="1">
        <p:scale>
          <a:sx n="54" d="100"/>
          <a:sy n="54" d="100"/>
        </p:scale>
        <p:origin x="205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407210-A97F-4FDA-8744-AFBB9AEBD067}" type="datetimeFigureOut">
              <a:rPr lang="en-GB" smtClean="0"/>
              <a:t>08/09/2025</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45BF9F-8A61-4113-B8B6-B09753E97B5E}" type="slidenum">
              <a:rPr lang="en-GB" smtClean="0"/>
              <a:t>‹#›</a:t>
            </a:fld>
            <a:endParaRPr lang="en-GB" dirty="0"/>
          </a:p>
        </p:txBody>
      </p:sp>
    </p:spTree>
    <p:extLst>
      <p:ext uri="{BB962C8B-B14F-4D97-AF65-F5344CB8AC3E}">
        <p14:creationId xmlns:p14="http://schemas.microsoft.com/office/powerpoint/2010/main" val="2108188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1</a:t>
            </a:fld>
            <a:endParaRPr lang="en-GB" dirty="0"/>
          </a:p>
        </p:txBody>
      </p:sp>
    </p:spTree>
    <p:extLst>
      <p:ext uri="{BB962C8B-B14F-4D97-AF65-F5344CB8AC3E}">
        <p14:creationId xmlns:p14="http://schemas.microsoft.com/office/powerpoint/2010/main" val="4104515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445BF9F-8A61-4113-B8B6-B09753E97B5E}" type="slidenum">
              <a:rPr lang="en-GB" smtClean="0"/>
              <a:t>2</a:t>
            </a:fld>
            <a:endParaRPr lang="en-GB" dirty="0"/>
          </a:p>
        </p:txBody>
      </p:sp>
    </p:spTree>
    <p:extLst>
      <p:ext uri="{BB962C8B-B14F-4D97-AF65-F5344CB8AC3E}">
        <p14:creationId xmlns:p14="http://schemas.microsoft.com/office/powerpoint/2010/main" val="8637326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5</a:t>
            </a:fld>
            <a:endParaRPr lang="en-GB" dirty="0"/>
          </a:p>
        </p:txBody>
      </p:sp>
    </p:spTree>
    <p:extLst>
      <p:ext uri="{BB962C8B-B14F-4D97-AF65-F5344CB8AC3E}">
        <p14:creationId xmlns:p14="http://schemas.microsoft.com/office/powerpoint/2010/main" val="4167630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7</a:t>
            </a:fld>
            <a:endParaRPr lang="en-GB" dirty="0"/>
          </a:p>
        </p:txBody>
      </p:sp>
    </p:spTree>
    <p:extLst>
      <p:ext uri="{BB962C8B-B14F-4D97-AF65-F5344CB8AC3E}">
        <p14:creationId xmlns:p14="http://schemas.microsoft.com/office/powerpoint/2010/main" val="3617162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8</a:t>
            </a:fld>
            <a:endParaRPr lang="en-GB" dirty="0"/>
          </a:p>
        </p:txBody>
      </p:sp>
    </p:spTree>
    <p:extLst>
      <p:ext uri="{BB962C8B-B14F-4D97-AF65-F5344CB8AC3E}">
        <p14:creationId xmlns:p14="http://schemas.microsoft.com/office/powerpoint/2010/main" val="2463133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12</a:t>
            </a:fld>
            <a:endParaRPr lang="en-GB" dirty="0"/>
          </a:p>
        </p:txBody>
      </p:sp>
    </p:spTree>
    <p:extLst>
      <p:ext uri="{BB962C8B-B14F-4D97-AF65-F5344CB8AC3E}">
        <p14:creationId xmlns:p14="http://schemas.microsoft.com/office/powerpoint/2010/main" val="33109176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15</a:t>
            </a:fld>
            <a:endParaRPr lang="en-GB" dirty="0"/>
          </a:p>
        </p:txBody>
      </p:sp>
    </p:spTree>
    <p:extLst>
      <p:ext uri="{BB962C8B-B14F-4D97-AF65-F5344CB8AC3E}">
        <p14:creationId xmlns:p14="http://schemas.microsoft.com/office/powerpoint/2010/main" val="3320232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18</a:t>
            </a:fld>
            <a:endParaRPr lang="en-GB" dirty="0"/>
          </a:p>
        </p:txBody>
      </p:sp>
    </p:spTree>
    <p:extLst>
      <p:ext uri="{BB962C8B-B14F-4D97-AF65-F5344CB8AC3E}">
        <p14:creationId xmlns:p14="http://schemas.microsoft.com/office/powerpoint/2010/main" val="1623287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24</a:t>
            </a:fld>
            <a:endParaRPr lang="en-GB" dirty="0"/>
          </a:p>
        </p:txBody>
      </p:sp>
    </p:spTree>
    <p:extLst>
      <p:ext uri="{BB962C8B-B14F-4D97-AF65-F5344CB8AC3E}">
        <p14:creationId xmlns:p14="http://schemas.microsoft.com/office/powerpoint/2010/main" val="1259544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2438706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3052490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2944744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4222136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4284423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3591253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4142252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809022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564247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41801749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506A1E-6484-4F35-B447-3F32237D639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607779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506A1E-6484-4F35-B447-3F32237D6394}" type="datetimeFigureOut">
              <a:rPr lang="en-GB" smtClean="0"/>
              <a:pPr/>
              <a:t>08/09/2025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199643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pendle.lancs.sch.uk/"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oak@pendle.lancs.sch.uk" TargetMode="External"/><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hyperlink" Target="mailto:sycamore@pendle.lancs.sch.uk" TargetMode="External"/><Relationship Id="rId4" Type="http://schemas.openxmlformats.org/officeDocument/2006/relationships/hyperlink" Target="mailto:elm@pendle.lancs.sch.uk"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lbq.org/" TargetMode="External"/><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476672"/>
            <a:ext cx="7772400" cy="1470025"/>
          </a:xfrm>
        </p:spPr>
        <p:txBody>
          <a:bodyPr>
            <a:noAutofit/>
          </a:bodyPr>
          <a:lstStyle/>
          <a:p>
            <a:r>
              <a:rPr lang="en-GB" sz="4800" b="1" u="sng" dirty="0"/>
              <a:t>Welcome to </a:t>
            </a:r>
            <a:r>
              <a:rPr lang="en-GB" sz="4800" b="1" u="sng" dirty="0" smtClean="0"/>
              <a:t>UKS2 Mee</a:t>
            </a:r>
            <a:r>
              <a:rPr lang="en-GB" sz="4800" b="1" u="sng" dirty="0" smtClean="0"/>
              <a:t>t the teacher information session</a:t>
            </a:r>
            <a:endParaRPr lang="en-GB" sz="4800" b="1" u="sng" dirty="0"/>
          </a:p>
        </p:txBody>
      </p:sp>
      <p:pic>
        <p:nvPicPr>
          <p:cNvPr id="1026" name="Picture 2" descr="Image result for pendle primary school"/>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4782"/>
          <a:stretch/>
        </p:blipFill>
        <p:spPr bwMode="auto">
          <a:xfrm>
            <a:off x="2483768" y="2636911"/>
            <a:ext cx="4176464" cy="3976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76339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498" y="-43696"/>
            <a:ext cx="8229600" cy="1376362"/>
          </a:xfrm>
        </p:spPr>
        <p:txBody>
          <a:bodyPr/>
          <a:lstStyle/>
          <a:p>
            <a:r>
              <a:rPr lang="en-GB" b="1" u="sng" dirty="0" smtClean="0"/>
              <a:t>UKS2 Team </a:t>
            </a:r>
            <a:endParaRPr lang="en-GB" b="1" u="sng" dirty="0"/>
          </a:p>
        </p:txBody>
      </p:sp>
      <p:sp>
        <p:nvSpPr>
          <p:cNvPr id="3" name="Content Placeholder 2"/>
          <p:cNvSpPr>
            <a:spLocks noGrp="1"/>
          </p:cNvSpPr>
          <p:nvPr>
            <p:ph idx="1"/>
          </p:nvPr>
        </p:nvSpPr>
        <p:spPr>
          <a:xfrm>
            <a:off x="132736" y="1641488"/>
            <a:ext cx="9191792" cy="4397137"/>
          </a:xfrm>
        </p:spPr>
        <p:txBody>
          <a:bodyPr>
            <a:normAutofit fontScale="70000" lnSpcReduction="20000"/>
          </a:bodyPr>
          <a:lstStyle/>
          <a:p>
            <a:pPr marL="0" indent="0" algn="ctr">
              <a:buNone/>
            </a:pPr>
            <a:r>
              <a:rPr lang="en-GB" sz="3600" b="1" u="sng" dirty="0" smtClean="0">
                <a:latin typeface="+mj-lt"/>
                <a:cs typeface="Comic Sans MS"/>
              </a:rPr>
              <a:t>Teachers</a:t>
            </a:r>
          </a:p>
          <a:p>
            <a:r>
              <a:rPr lang="en-GB" sz="3600" b="1" dirty="0" smtClean="0">
                <a:latin typeface="+mj-lt"/>
                <a:cs typeface="Comic Sans MS"/>
              </a:rPr>
              <a:t>Mrs Atkinson – Oak Y6</a:t>
            </a:r>
          </a:p>
          <a:p>
            <a:r>
              <a:rPr lang="en-GB" sz="3600" b="1" dirty="0" smtClean="0">
                <a:latin typeface="+mj-lt"/>
                <a:cs typeface="Comic Sans MS"/>
              </a:rPr>
              <a:t>Mrs Worsley – Elm Y5</a:t>
            </a:r>
          </a:p>
          <a:p>
            <a:r>
              <a:rPr lang="en-GB" sz="3600" b="1" dirty="0" smtClean="0">
                <a:latin typeface="+mj-lt"/>
                <a:cs typeface="Comic Sans MS"/>
              </a:rPr>
              <a:t>Mr Priory – Sycamore Y5&amp;6</a:t>
            </a:r>
          </a:p>
          <a:p>
            <a:r>
              <a:rPr lang="en-GB" sz="3600" b="1" dirty="0" smtClean="0">
                <a:latin typeface="+mj-lt"/>
                <a:cs typeface="Comic Sans MS"/>
              </a:rPr>
              <a:t>Mrs </a:t>
            </a:r>
            <a:r>
              <a:rPr lang="en-GB" sz="3600" b="1" dirty="0" smtClean="0">
                <a:latin typeface="+mj-lt"/>
                <a:cs typeface="Comic Sans MS"/>
              </a:rPr>
              <a:t>Mercer </a:t>
            </a:r>
            <a:r>
              <a:rPr lang="en-GB" b="1" dirty="0" smtClean="0">
                <a:latin typeface="+mj-lt"/>
                <a:cs typeface="Comic Sans MS"/>
              </a:rPr>
              <a:t>(PPA Cover in all classes)</a:t>
            </a:r>
            <a:endParaRPr lang="en-GB" sz="1800" b="1" dirty="0" smtClean="0">
              <a:latin typeface="+mj-lt"/>
              <a:cs typeface="Comic Sans MS"/>
            </a:endParaRPr>
          </a:p>
          <a:p>
            <a:pPr marL="0" indent="0" algn="ctr">
              <a:buNone/>
            </a:pPr>
            <a:r>
              <a:rPr lang="en-GB" sz="3600" b="1" u="sng" dirty="0">
                <a:latin typeface="+mj-lt"/>
                <a:cs typeface="Comic Sans MS"/>
              </a:rPr>
              <a:t>Classroom </a:t>
            </a:r>
            <a:r>
              <a:rPr lang="en-GB" sz="3600" b="1" u="sng" dirty="0" smtClean="0">
                <a:latin typeface="+mj-lt"/>
                <a:cs typeface="Comic Sans MS"/>
              </a:rPr>
              <a:t>Support</a:t>
            </a:r>
          </a:p>
          <a:p>
            <a:r>
              <a:rPr lang="en-GB" sz="3600" b="1" dirty="0" smtClean="0">
                <a:latin typeface="+mj-lt"/>
                <a:cs typeface="Comic Sans MS"/>
              </a:rPr>
              <a:t>Mrs Thomas</a:t>
            </a:r>
            <a:endParaRPr lang="en-GB" sz="3600" b="1" dirty="0" smtClean="0">
              <a:latin typeface="+mj-lt"/>
              <a:cs typeface="Comic Sans MS"/>
            </a:endParaRPr>
          </a:p>
          <a:p>
            <a:r>
              <a:rPr lang="en-GB" sz="3600" b="1" dirty="0">
                <a:latin typeface="+mj-lt"/>
                <a:cs typeface="Comic Sans MS"/>
              </a:rPr>
              <a:t>Mrs </a:t>
            </a:r>
            <a:r>
              <a:rPr lang="en-GB" sz="3600" b="1" dirty="0" smtClean="0">
                <a:latin typeface="+mj-lt"/>
                <a:cs typeface="Comic Sans MS"/>
              </a:rPr>
              <a:t>Howarth</a:t>
            </a:r>
          </a:p>
          <a:p>
            <a:r>
              <a:rPr lang="en-GB" sz="3600" b="1" dirty="0" smtClean="0">
                <a:latin typeface="+mj-lt"/>
                <a:cs typeface="Comic Sans MS"/>
              </a:rPr>
              <a:t>Mrs Musgrave</a:t>
            </a:r>
          </a:p>
          <a:p>
            <a:r>
              <a:rPr lang="en-GB" sz="3600" b="1" dirty="0" smtClean="0">
                <a:latin typeface="+mj-lt"/>
                <a:cs typeface="Comic Sans MS"/>
              </a:rPr>
              <a:t>Mrs Lonsdale</a:t>
            </a:r>
            <a:endParaRPr lang="en-GB" sz="3600" b="1" dirty="0" smtClean="0">
              <a:latin typeface="+mj-lt"/>
              <a:cs typeface="Comic Sans MS"/>
            </a:endParaRPr>
          </a:p>
          <a:p>
            <a:r>
              <a:rPr lang="en-GB" sz="3600" b="1" dirty="0" smtClean="0">
                <a:latin typeface="+mj-lt"/>
                <a:cs typeface="Comic Sans MS"/>
              </a:rPr>
              <a:t>Mrs </a:t>
            </a:r>
            <a:r>
              <a:rPr lang="en-GB" sz="3600" b="1" dirty="0" smtClean="0">
                <a:latin typeface="+mj-lt"/>
              </a:rPr>
              <a:t>Palmieri </a:t>
            </a:r>
            <a:r>
              <a:rPr lang="en-GB" sz="3600" b="1" dirty="0" smtClean="0">
                <a:latin typeface="+mj-lt"/>
                <a:cs typeface="Comic Sans MS"/>
              </a:rPr>
              <a:t>(Computing)</a:t>
            </a:r>
          </a:p>
          <a:p>
            <a:endParaRPr lang="en-GB" sz="3600" b="1" dirty="0">
              <a:latin typeface="Comic Sans MS"/>
              <a:cs typeface="Comic Sans MS"/>
            </a:endParaRPr>
          </a:p>
          <a:p>
            <a:endParaRPr lang="en-GB" sz="3600" b="1" dirty="0" smtClean="0">
              <a:latin typeface="Comic Sans MS" panose="030F0702030302020204" pitchFamily="66" charset="0"/>
              <a:cs typeface="Comic Sans MS"/>
            </a:endParaRPr>
          </a:p>
        </p:txBody>
      </p:sp>
      <p:sp>
        <p:nvSpPr>
          <p:cNvPr id="4" name="AutoShape 2" descr="Image result for team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4" descr="Image result for team clip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6" descr="Image result for team clipar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8" descr="Image result for team clipart"/>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8144" y="5436033"/>
            <a:ext cx="2834398" cy="1370102"/>
          </a:xfrm>
          <a:prstGeom prst="rect">
            <a:avLst/>
          </a:prstGeom>
        </p:spPr>
      </p:pic>
    </p:spTree>
    <p:extLst>
      <p:ext uri="{BB962C8B-B14F-4D97-AF65-F5344CB8AC3E}">
        <p14:creationId xmlns:p14="http://schemas.microsoft.com/office/powerpoint/2010/main" val="14393344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Communication</a:t>
            </a:r>
            <a:r>
              <a:rPr lang="en-GB" b="1" u="sng" dirty="0">
                <a:latin typeface="Comic Sans MS" panose="030F0702030302020204" pitchFamily="66" charset="0"/>
              </a:rPr>
              <a:t> </a:t>
            </a:r>
          </a:p>
        </p:txBody>
      </p:sp>
      <p:sp>
        <p:nvSpPr>
          <p:cNvPr id="3" name="Content Placeholder 2"/>
          <p:cNvSpPr>
            <a:spLocks noGrp="1"/>
          </p:cNvSpPr>
          <p:nvPr>
            <p:ph idx="1"/>
          </p:nvPr>
        </p:nvSpPr>
        <p:spPr>
          <a:xfrm>
            <a:off x="457200" y="1600200"/>
            <a:ext cx="8229600" cy="4853136"/>
          </a:xfrm>
        </p:spPr>
        <p:txBody>
          <a:bodyPr>
            <a:normAutofit fontScale="77500" lnSpcReduction="20000"/>
          </a:bodyPr>
          <a:lstStyle/>
          <a:p>
            <a:pPr marL="0" indent="0" algn="ctr">
              <a:buNone/>
            </a:pPr>
            <a:r>
              <a:rPr lang="en-US" b="1" dirty="0">
                <a:cs typeface="Comic Sans MS"/>
              </a:rPr>
              <a:t>You are always welcome to discuss any concerns you may have</a:t>
            </a:r>
            <a:r>
              <a:rPr lang="en-US" b="1" dirty="0" smtClean="0">
                <a:cs typeface="Comic Sans MS"/>
              </a:rPr>
              <a:t>.</a:t>
            </a:r>
          </a:p>
          <a:p>
            <a:pPr marL="0" indent="0" algn="ctr">
              <a:buNone/>
            </a:pPr>
            <a:r>
              <a:rPr lang="en-US" b="1" dirty="0" smtClean="0">
                <a:cs typeface="Comic Sans MS"/>
              </a:rPr>
              <a:t>We are more than happy for you to catch us at the end of the day or</a:t>
            </a:r>
            <a:endParaRPr lang="en-US" b="1" dirty="0">
              <a:cs typeface="Comic Sans MS"/>
            </a:endParaRPr>
          </a:p>
          <a:p>
            <a:pPr marL="0" indent="0" algn="ctr">
              <a:buNone/>
            </a:pPr>
            <a:r>
              <a:rPr lang="en-US" b="1" dirty="0">
                <a:cs typeface="Comic Sans MS"/>
              </a:rPr>
              <a:t>f</a:t>
            </a:r>
            <a:r>
              <a:rPr lang="en-US" b="1" dirty="0" smtClean="0">
                <a:cs typeface="Comic Sans MS"/>
              </a:rPr>
              <a:t>eel </a:t>
            </a:r>
            <a:r>
              <a:rPr lang="en-US" b="1" dirty="0">
                <a:cs typeface="Comic Sans MS"/>
              </a:rPr>
              <a:t>free to pop into the school office or ring to arrange a meeting. </a:t>
            </a:r>
            <a:endParaRPr lang="en-US" b="1" dirty="0" smtClean="0">
              <a:cs typeface="Comic Sans MS"/>
            </a:endParaRPr>
          </a:p>
          <a:p>
            <a:pPr marL="0" indent="0" algn="ctr">
              <a:buNone/>
            </a:pPr>
            <a:endParaRPr lang="en-US" b="1" dirty="0" smtClean="0">
              <a:cs typeface="Comic Sans MS"/>
            </a:endParaRPr>
          </a:p>
          <a:p>
            <a:pPr marL="0" indent="0" algn="ctr">
              <a:buNone/>
            </a:pPr>
            <a:r>
              <a:rPr lang="en-US" b="1" dirty="0" smtClean="0">
                <a:cs typeface="Comic Sans MS"/>
              </a:rPr>
              <a:t>Please do not use the home learning emails for general communication and concerns – they are not checked regularly and should only be used for homework submissions.</a:t>
            </a:r>
            <a:endParaRPr lang="en-US" b="1" dirty="0" smtClean="0">
              <a:cs typeface="Comic Sans MS"/>
            </a:endParaRPr>
          </a:p>
          <a:p>
            <a:pPr marL="0" indent="0" algn="ctr">
              <a:buNone/>
            </a:pPr>
            <a:endParaRPr lang="en-GB" sz="2400" b="1" dirty="0" smtClean="0">
              <a:cs typeface="Comic Sans MS"/>
            </a:endParaRPr>
          </a:p>
          <a:p>
            <a:pPr marL="0" indent="0" algn="ctr">
              <a:buNone/>
            </a:pPr>
            <a:r>
              <a:rPr lang="en-GB" sz="2400" b="1" dirty="0" smtClean="0">
                <a:cs typeface="Comic Sans MS"/>
              </a:rPr>
              <a:t>Parents </a:t>
            </a:r>
            <a:r>
              <a:rPr lang="en-GB" sz="2400" b="1" dirty="0">
                <a:cs typeface="Comic Sans MS"/>
              </a:rPr>
              <a:t>Evenings are scheduled for the end of Autumn 1 and Spring </a:t>
            </a:r>
            <a:r>
              <a:rPr lang="en-GB" sz="2400" b="1" dirty="0" smtClean="0">
                <a:cs typeface="Comic Sans MS"/>
              </a:rPr>
              <a:t>. </a:t>
            </a:r>
            <a:r>
              <a:rPr lang="en-GB" sz="2400" b="1" dirty="0">
                <a:cs typeface="Comic Sans MS"/>
              </a:rPr>
              <a:t>Details about how to book will be sent out on </a:t>
            </a:r>
            <a:r>
              <a:rPr lang="en-GB" sz="2400" b="1" dirty="0" err="1">
                <a:cs typeface="Comic Sans MS"/>
              </a:rPr>
              <a:t>ParentPay</a:t>
            </a:r>
            <a:r>
              <a:rPr lang="en-GB" sz="2400" b="1" dirty="0">
                <a:cs typeface="Comic Sans MS"/>
              </a:rPr>
              <a:t> prior to these. </a:t>
            </a:r>
          </a:p>
        </p:txBody>
      </p:sp>
      <p:pic>
        <p:nvPicPr>
          <p:cNvPr id="1026" name="Picture 2" descr="Image result for phone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3" y="188640"/>
            <a:ext cx="1139505" cy="13796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phone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8344" y="188639"/>
            <a:ext cx="1139505" cy="1379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79451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Communication</a:t>
            </a:r>
            <a:r>
              <a:rPr lang="en-GB" b="1" u="sng" dirty="0">
                <a:latin typeface="Comic Sans MS" panose="030F0702030302020204" pitchFamily="66" charset="0"/>
              </a:rPr>
              <a:t> </a:t>
            </a:r>
          </a:p>
        </p:txBody>
      </p:sp>
      <p:sp>
        <p:nvSpPr>
          <p:cNvPr id="3" name="Content Placeholder 2"/>
          <p:cNvSpPr>
            <a:spLocks noGrp="1"/>
          </p:cNvSpPr>
          <p:nvPr>
            <p:ph idx="1"/>
          </p:nvPr>
        </p:nvSpPr>
        <p:spPr>
          <a:xfrm>
            <a:off x="457200" y="1600200"/>
            <a:ext cx="8229600" cy="4853136"/>
          </a:xfrm>
        </p:spPr>
        <p:txBody>
          <a:bodyPr>
            <a:normAutofit/>
          </a:bodyPr>
          <a:lstStyle/>
          <a:p>
            <a:pPr algn="ctr"/>
            <a:r>
              <a:rPr lang="en-US" sz="4000" b="1" dirty="0">
                <a:latin typeface="+mj-lt"/>
                <a:cs typeface="Comic Sans MS"/>
              </a:rPr>
              <a:t>Fortnightly school newsletters</a:t>
            </a:r>
          </a:p>
          <a:p>
            <a:pPr algn="ctr"/>
            <a:r>
              <a:rPr lang="en-US" sz="4000" b="1" dirty="0">
                <a:latin typeface="+mj-lt"/>
                <a:cs typeface="Comic Sans MS"/>
              </a:rPr>
              <a:t>Half termly topic letter</a:t>
            </a:r>
          </a:p>
          <a:p>
            <a:pPr algn="ctr"/>
            <a:r>
              <a:rPr lang="en-US" sz="4000" b="1" dirty="0">
                <a:latin typeface="+mj-lt"/>
                <a:cs typeface="Comic Sans MS"/>
              </a:rPr>
              <a:t>Class pages </a:t>
            </a:r>
          </a:p>
          <a:p>
            <a:pPr algn="ctr"/>
            <a:r>
              <a:rPr lang="en-US" sz="4000" b="1" dirty="0">
                <a:latin typeface="+mj-lt"/>
                <a:cs typeface="Comic Sans MS"/>
              </a:rPr>
              <a:t>Parent Pay – please check regularly for letters (Dinner </a:t>
            </a:r>
            <a:r>
              <a:rPr lang="en-US" sz="4000" b="1" dirty="0" smtClean="0">
                <a:latin typeface="+mj-lt"/>
                <a:cs typeface="Comic Sans MS"/>
              </a:rPr>
              <a:t>money, trips, consent)</a:t>
            </a:r>
            <a:endParaRPr lang="en-US" sz="4000" b="1" dirty="0" smtClean="0">
              <a:latin typeface="+mj-lt"/>
              <a:cs typeface="Comic Sans MS"/>
            </a:endParaRPr>
          </a:p>
          <a:p>
            <a:pPr marL="0" indent="0" algn="ctr">
              <a:buNone/>
            </a:pPr>
            <a:endParaRPr lang="en-US" sz="4000" b="1" dirty="0">
              <a:latin typeface="Comic Sans MS"/>
              <a:cs typeface="Comic Sans MS"/>
            </a:endParaRPr>
          </a:p>
          <a:p>
            <a:pPr marL="0" indent="0" algn="ctr">
              <a:buNone/>
            </a:pPr>
            <a:endParaRPr lang="en-US" sz="4000" b="1" dirty="0">
              <a:latin typeface="Comic Sans MS"/>
              <a:cs typeface="Comic Sans MS"/>
            </a:endParaRPr>
          </a:p>
          <a:p>
            <a:pPr algn="ctr"/>
            <a:endParaRPr lang="en-US" sz="4000" b="1" dirty="0">
              <a:latin typeface="Comic Sans MS"/>
              <a:cs typeface="Comic Sans MS"/>
            </a:endParaRPr>
          </a:p>
          <a:p>
            <a:pPr algn="ctr"/>
            <a:endParaRPr lang="en-US" sz="4000" b="1" dirty="0">
              <a:latin typeface="Comic Sans MS"/>
              <a:cs typeface="Comic Sans MS"/>
            </a:endParaRPr>
          </a:p>
          <a:p>
            <a:endParaRPr lang="en-GB" sz="4000" dirty="0">
              <a:latin typeface="Comic Sans MS" panose="030F0702030302020204" pitchFamily="66" charset="0"/>
            </a:endParaRPr>
          </a:p>
        </p:txBody>
      </p:sp>
      <p:pic>
        <p:nvPicPr>
          <p:cNvPr id="1026" name="Picture 2" descr="Image result for phone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3" y="188640"/>
            <a:ext cx="1139505" cy="13796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phone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8344" y="188639"/>
            <a:ext cx="1139505" cy="1379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14819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b="1" u="sng" dirty="0" smtClean="0"/>
              <a:t>New Website! </a:t>
            </a:r>
            <a:endParaRPr lang="en-GB" b="1" u="sng" dirty="0"/>
          </a:p>
        </p:txBody>
      </p:sp>
      <p:sp>
        <p:nvSpPr>
          <p:cNvPr id="3" name="Rectangle 2"/>
          <p:cNvSpPr/>
          <p:nvPr/>
        </p:nvSpPr>
        <p:spPr>
          <a:xfrm>
            <a:off x="3440560" y="1052736"/>
            <a:ext cx="5256584" cy="4832092"/>
          </a:xfrm>
          <a:prstGeom prst="rect">
            <a:avLst/>
          </a:prstGeom>
        </p:spPr>
        <p:txBody>
          <a:bodyPr wrap="square">
            <a:spAutoFit/>
          </a:bodyPr>
          <a:lstStyle/>
          <a:p>
            <a:pPr algn="ctr"/>
            <a:r>
              <a:rPr lang="en-GB" sz="2800" b="1" dirty="0">
                <a:solidFill>
                  <a:srgbClr val="000000"/>
                </a:solidFill>
                <a:latin typeface="+mj-lt"/>
                <a:cs typeface="Comic Sans MS"/>
              </a:rPr>
              <a:t>There is a lot of information on the school website about what is going on in each class.  There is a designated page for every class which will be updated regularly for you to get a taste of the exciting activities your child has been engaged in. </a:t>
            </a:r>
          </a:p>
          <a:p>
            <a:pPr marL="285750" indent="-285750">
              <a:buFont typeface="Arial" charset="0"/>
              <a:buChar char="•"/>
            </a:pPr>
            <a:endParaRPr lang="en-GB" sz="2800" b="1" dirty="0">
              <a:solidFill>
                <a:srgbClr val="000000"/>
              </a:solidFill>
              <a:latin typeface="+mj-lt"/>
              <a:cs typeface="Comic Sans MS"/>
            </a:endParaRPr>
          </a:p>
          <a:p>
            <a:pPr marL="285750" indent="-285750" algn="ctr"/>
            <a:r>
              <a:rPr lang="en-GB" sz="2800" b="1" dirty="0" smtClean="0">
                <a:solidFill>
                  <a:srgbClr val="000000"/>
                </a:solidFill>
                <a:latin typeface="+mj-lt"/>
                <a:cs typeface="Comic Sans MS"/>
                <a:hlinkClick r:id="rId3"/>
              </a:rPr>
              <a:t>www.pendle.lancs.sch.uk</a:t>
            </a:r>
            <a:endParaRPr lang="en-GB" sz="2800" b="1" dirty="0" smtClean="0">
              <a:solidFill>
                <a:srgbClr val="000000"/>
              </a:solidFill>
              <a:latin typeface="+mj-lt"/>
              <a:cs typeface="Comic Sans MS"/>
            </a:endParaRPr>
          </a:p>
          <a:p>
            <a:pPr marL="285750" indent="-285750" algn="ctr"/>
            <a:endParaRPr lang="en-GB" sz="2800" b="1" dirty="0">
              <a:solidFill>
                <a:srgbClr val="000000"/>
              </a:solidFill>
              <a:latin typeface="+mj-lt"/>
              <a:cs typeface="Comic Sans MS"/>
            </a:endParaRPr>
          </a:p>
        </p:txBody>
      </p:sp>
      <p:pic>
        <p:nvPicPr>
          <p:cNvPr id="5" name="Picture 4"/>
          <p:cNvPicPr>
            <a:picLocks noChangeAspect="1"/>
          </p:cNvPicPr>
          <p:nvPr/>
        </p:nvPicPr>
        <p:blipFill>
          <a:blip r:embed="rId4"/>
          <a:stretch>
            <a:fillRect/>
          </a:stretch>
        </p:blipFill>
        <p:spPr>
          <a:xfrm>
            <a:off x="361708" y="1844824"/>
            <a:ext cx="3084587" cy="2845408"/>
          </a:xfrm>
          <a:prstGeom prst="rect">
            <a:avLst/>
          </a:prstGeom>
        </p:spPr>
      </p:pic>
    </p:spTree>
    <p:extLst>
      <p:ext uri="{BB962C8B-B14F-4D97-AF65-F5344CB8AC3E}">
        <p14:creationId xmlns:p14="http://schemas.microsoft.com/office/powerpoint/2010/main" val="16119848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1784"/>
            <a:ext cx="8229600" cy="1143000"/>
          </a:xfrm>
        </p:spPr>
        <p:txBody>
          <a:bodyPr>
            <a:normAutofit/>
          </a:bodyPr>
          <a:lstStyle/>
          <a:p>
            <a:r>
              <a:rPr lang="en-US" b="1" u="sng" dirty="0">
                <a:cs typeface="Comic Sans MS"/>
              </a:rPr>
              <a:t>Designated Safeguarding Leads</a:t>
            </a:r>
          </a:p>
        </p:txBody>
      </p:sp>
      <p:sp>
        <p:nvSpPr>
          <p:cNvPr id="3" name="Content Placeholder 2"/>
          <p:cNvSpPr>
            <a:spLocks noGrp="1"/>
          </p:cNvSpPr>
          <p:nvPr>
            <p:ph idx="1"/>
          </p:nvPr>
        </p:nvSpPr>
        <p:spPr>
          <a:xfrm>
            <a:off x="457200" y="1600200"/>
            <a:ext cx="8229600" cy="5069160"/>
          </a:xfrm>
        </p:spPr>
        <p:txBody>
          <a:bodyPr>
            <a:normAutofit fontScale="92500" lnSpcReduction="20000"/>
          </a:bodyPr>
          <a:lstStyle/>
          <a:p>
            <a:pPr marL="0" indent="0">
              <a:buNone/>
            </a:pPr>
            <a:r>
              <a:rPr lang="en-US" b="1" dirty="0">
                <a:latin typeface="+mj-lt"/>
                <a:cs typeface="Comic Sans MS"/>
              </a:rPr>
              <a:t>In school, we have </a:t>
            </a:r>
            <a:r>
              <a:rPr lang="en-US" b="1" dirty="0" smtClean="0">
                <a:latin typeface="+mj-lt"/>
                <a:cs typeface="Comic Sans MS"/>
              </a:rPr>
              <a:t>‘</a:t>
            </a:r>
            <a:r>
              <a:rPr lang="en-US" b="1" dirty="0">
                <a:latin typeface="+mj-lt"/>
                <a:cs typeface="Comic Sans MS"/>
              </a:rPr>
              <a:t>Designated Safeguarding Leaders’:</a:t>
            </a:r>
          </a:p>
          <a:p>
            <a:pPr marL="0" indent="0">
              <a:buNone/>
            </a:pPr>
            <a:endParaRPr lang="en-US" b="1" dirty="0">
              <a:latin typeface="Comic Sans MS"/>
              <a:cs typeface="Comic Sans MS"/>
            </a:endParaRPr>
          </a:p>
          <a:p>
            <a:r>
              <a:rPr lang="en-US" sz="3000" b="1" dirty="0">
                <a:solidFill>
                  <a:schemeClr val="accent4">
                    <a:lumMod val="50000"/>
                  </a:schemeClr>
                </a:solidFill>
                <a:latin typeface="+mj-lt"/>
                <a:cs typeface="Comic Sans MS"/>
              </a:rPr>
              <a:t>Mrs Wendy Nunns (</a:t>
            </a:r>
            <a:r>
              <a:rPr lang="en-US" sz="3000" b="1" dirty="0" err="1">
                <a:solidFill>
                  <a:schemeClr val="accent4">
                    <a:lumMod val="50000"/>
                  </a:schemeClr>
                </a:solidFill>
                <a:latin typeface="+mj-lt"/>
                <a:cs typeface="Comic Sans MS"/>
              </a:rPr>
              <a:t>Headteacher</a:t>
            </a:r>
            <a:r>
              <a:rPr lang="en-US" sz="3000" b="1" dirty="0" smtClean="0">
                <a:solidFill>
                  <a:schemeClr val="accent4">
                    <a:lumMod val="50000"/>
                  </a:schemeClr>
                </a:solidFill>
                <a:latin typeface="+mj-lt"/>
                <a:cs typeface="Comic Sans MS"/>
              </a:rPr>
              <a:t>)</a:t>
            </a:r>
          </a:p>
          <a:p>
            <a:r>
              <a:rPr lang="en-US" sz="3000" b="1" dirty="0" err="1" smtClean="0">
                <a:solidFill>
                  <a:schemeClr val="accent4">
                    <a:lumMod val="50000"/>
                  </a:schemeClr>
                </a:solidFill>
                <a:latin typeface="+mj-lt"/>
                <a:cs typeface="Comic Sans MS"/>
              </a:rPr>
              <a:t>Mr</a:t>
            </a:r>
            <a:r>
              <a:rPr lang="en-US" sz="3000" b="1" dirty="0" smtClean="0">
                <a:solidFill>
                  <a:schemeClr val="accent4">
                    <a:lumMod val="50000"/>
                  </a:schemeClr>
                </a:solidFill>
                <a:latin typeface="+mj-lt"/>
                <a:cs typeface="Comic Sans MS"/>
              </a:rPr>
              <a:t> Morris (Deputy </a:t>
            </a:r>
            <a:r>
              <a:rPr lang="en-US" sz="3000" b="1" dirty="0" err="1" smtClean="0">
                <a:solidFill>
                  <a:schemeClr val="accent4">
                    <a:lumMod val="50000"/>
                  </a:schemeClr>
                </a:solidFill>
                <a:latin typeface="+mj-lt"/>
                <a:cs typeface="Comic Sans MS"/>
              </a:rPr>
              <a:t>Headteacher</a:t>
            </a:r>
            <a:r>
              <a:rPr lang="en-US" sz="3000" b="1" dirty="0" smtClean="0">
                <a:solidFill>
                  <a:schemeClr val="accent4">
                    <a:lumMod val="50000"/>
                  </a:schemeClr>
                </a:solidFill>
                <a:latin typeface="+mj-lt"/>
                <a:cs typeface="Comic Sans MS"/>
              </a:rPr>
              <a:t>)</a:t>
            </a:r>
            <a:endParaRPr lang="en-US" sz="3000" b="1" dirty="0">
              <a:solidFill>
                <a:schemeClr val="accent4">
                  <a:lumMod val="50000"/>
                </a:schemeClr>
              </a:solidFill>
              <a:latin typeface="+mj-lt"/>
              <a:cs typeface="Comic Sans MS"/>
            </a:endParaRPr>
          </a:p>
          <a:p>
            <a:r>
              <a:rPr lang="en-US" sz="3000" b="1" dirty="0" err="1" smtClean="0">
                <a:solidFill>
                  <a:schemeClr val="accent4">
                    <a:lumMod val="50000"/>
                  </a:schemeClr>
                </a:solidFill>
                <a:latin typeface="+mj-lt"/>
                <a:cs typeface="Comic Sans MS"/>
              </a:rPr>
              <a:t>Mrs</a:t>
            </a:r>
            <a:r>
              <a:rPr lang="en-US" sz="3000" b="1" dirty="0" smtClean="0">
                <a:solidFill>
                  <a:schemeClr val="accent4">
                    <a:lumMod val="50000"/>
                  </a:schemeClr>
                </a:solidFill>
                <a:latin typeface="+mj-lt"/>
                <a:cs typeface="Comic Sans MS"/>
              </a:rPr>
              <a:t> Debbie Mercer (Assistant Headteacher)</a:t>
            </a:r>
            <a:endParaRPr lang="en-US" sz="3000" b="1" dirty="0">
              <a:solidFill>
                <a:schemeClr val="accent4">
                  <a:lumMod val="50000"/>
                </a:schemeClr>
              </a:solidFill>
              <a:latin typeface="+mj-lt"/>
              <a:cs typeface="Comic Sans MS"/>
            </a:endParaRPr>
          </a:p>
          <a:p>
            <a:r>
              <a:rPr lang="en-US" sz="3000" b="1" dirty="0" smtClean="0">
                <a:solidFill>
                  <a:schemeClr val="accent4">
                    <a:lumMod val="50000"/>
                  </a:schemeClr>
                </a:solidFill>
                <a:latin typeface="+mj-lt"/>
                <a:cs typeface="Comic Sans MS"/>
              </a:rPr>
              <a:t>Miss Kate Markham</a:t>
            </a:r>
          </a:p>
          <a:p>
            <a:r>
              <a:rPr lang="en-US" sz="3000" b="1" dirty="0" smtClean="0">
                <a:solidFill>
                  <a:schemeClr val="accent4">
                    <a:lumMod val="50000"/>
                  </a:schemeClr>
                </a:solidFill>
                <a:latin typeface="+mj-lt"/>
                <a:cs typeface="Comic Sans MS"/>
              </a:rPr>
              <a:t>Mrs Jo Schofield</a:t>
            </a:r>
          </a:p>
          <a:p>
            <a:r>
              <a:rPr lang="en-US" b="1" dirty="0" smtClean="0">
                <a:latin typeface="+mj-lt"/>
                <a:cs typeface="Comic Sans MS"/>
              </a:rPr>
              <a:t>If </a:t>
            </a:r>
            <a:r>
              <a:rPr lang="en-US" b="1" dirty="0">
                <a:latin typeface="+mj-lt"/>
                <a:cs typeface="Comic Sans MS"/>
              </a:rPr>
              <a:t>you have any serious issues or concerns that you feel that the school should be made aware of, please contact any of the above.</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70402" y="2060848"/>
            <a:ext cx="1916398" cy="1212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20436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Mental Health and Wellbeing</a:t>
            </a:r>
            <a:endParaRPr lang="en-GB" u="sng" dirty="0"/>
          </a:p>
        </p:txBody>
      </p:sp>
      <p:sp>
        <p:nvSpPr>
          <p:cNvPr id="3" name="TextBox 2"/>
          <p:cNvSpPr txBox="1"/>
          <p:nvPr/>
        </p:nvSpPr>
        <p:spPr>
          <a:xfrm>
            <a:off x="683568" y="1916832"/>
            <a:ext cx="8003232" cy="3108543"/>
          </a:xfrm>
          <a:prstGeom prst="rect">
            <a:avLst/>
          </a:prstGeom>
          <a:noFill/>
        </p:spPr>
        <p:txBody>
          <a:bodyPr wrap="square" rtlCol="0">
            <a:spAutoFit/>
          </a:bodyPr>
          <a:lstStyle/>
          <a:p>
            <a:r>
              <a:rPr lang="en-GB" sz="2800" dirty="0" smtClean="0">
                <a:latin typeface="+mj-lt"/>
              </a:rPr>
              <a:t>Addressed though:</a:t>
            </a:r>
          </a:p>
          <a:p>
            <a:r>
              <a:rPr lang="en-GB" sz="2800" dirty="0" smtClean="0">
                <a:latin typeface="+mj-lt"/>
              </a:rPr>
              <a:t>Assemblies </a:t>
            </a:r>
          </a:p>
          <a:p>
            <a:pPr marL="285750" indent="-285750">
              <a:buFont typeface="Arial" panose="020B0604020202020204" pitchFamily="34" charset="0"/>
              <a:buChar char="•"/>
            </a:pPr>
            <a:r>
              <a:rPr lang="en-GB" sz="2800" dirty="0" smtClean="0">
                <a:latin typeface="+mj-lt"/>
              </a:rPr>
              <a:t>PSHE with RHE lessons, including class discussion and theme days</a:t>
            </a:r>
          </a:p>
          <a:p>
            <a:pPr marL="285750" indent="-285750">
              <a:buFont typeface="Arial" panose="020B0604020202020204" pitchFamily="34" charset="0"/>
              <a:buChar char="•"/>
            </a:pPr>
            <a:r>
              <a:rPr lang="en-GB" sz="2800" dirty="0" smtClean="0">
                <a:latin typeface="+mj-lt"/>
              </a:rPr>
              <a:t>TA support </a:t>
            </a:r>
            <a:endParaRPr lang="en-GB" sz="2800" dirty="0" smtClean="0">
              <a:latin typeface="+mj-lt"/>
            </a:endParaRPr>
          </a:p>
          <a:p>
            <a:pPr marL="285750" indent="-285750">
              <a:buFont typeface="Arial" panose="020B0604020202020204" pitchFamily="34" charset="0"/>
              <a:buChar char="•"/>
            </a:pPr>
            <a:r>
              <a:rPr lang="en-GB" sz="2800" dirty="0" smtClean="0">
                <a:latin typeface="+mj-lt"/>
              </a:rPr>
              <a:t>ELSA support</a:t>
            </a:r>
            <a:endParaRPr lang="en-GB" sz="2800" dirty="0" smtClean="0">
              <a:latin typeface="+mj-lt"/>
            </a:endParaRPr>
          </a:p>
          <a:p>
            <a:pPr marL="285750" indent="-285750">
              <a:buFont typeface="Arial" panose="020B0604020202020204" pitchFamily="34" charset="0"/>
              <a:buChar char="•"/>
            </a:pPr>
            <a:r>
              <a:rPr lang="en-GB" sz="2800" dirty="0" smtClean="0">
                <a:latin typeface="+mj-lt"/>
              </a:rPr>
              <a:t>Freeflow Counselling</a:t>
            </a:r>
            <a:endParaRPr lang="en-GB" sz="2800" dirty="0">
              <a:latin typeface="+mj-lt"/>
            </a:endParaRPr>
          </a:p>
        </p:txBody>
      </p:sp>
      <p:pic>
        <p:nvPicPr>
          <p:cNvPr id="4" name="Picture 3"/>
          <p:cNvPicPr>
            <a:picLocks noChangeAspect="1"/>
          </p:cNvPicPr>
          <p:nvPr/>
        </p:nvPicPr>
        <p:blipFill>
          <a:blip r:embed="rId3"/>
          <a:stretch>
            <a:fillRect/>
          </a:stretch>
        </p:blipFill>
        <p:spPr>
          <a:xfrm>
            <a:off x="4644008" y="3331875"/>
            <a:ext cx="4699090" cy="3523613"/>
          </a:xfrm>
          <a:prstGeom prst="rect">
            <a:avLst/>
          </a:prstGeom>
        </p:spPr>
      </p:pic>
    </p:spTree>
    <p:extLst>
      <p:ext uri="{BB962C8B-B14F-4D97-AF65-F5344CB8AC3E}">
        <p14:creationId xmlns:p14="http://schemas.microsoft.com/office/powerpoint/2010/main" val="33608890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1124744"/>
            <a:ext cx="7776864" cy="4955203"/>
          </a:xfrm>
          <a:prstGeom prst="rect">
            <a:avLst/>
          </a:prstGeom>
        </p:spPr>
        <p:txBody>
          <a:bodyPr wrap="square">
            <a:spAutoFit/>
          </a:bodyPr>
          <a:lstStyle/>
          <a:p>
            <a:pPr marL="457200" indent="-457200">
              <a:buFont typeface="Arial" panose="020B0604020202020204" pitchFamily="34" charset="0"/>
              <a:buChar char="•"/>
            </a:pPr>
            <a:r>
              <a:rPr lang="en-GB" sz="2800" dirty="0" smtClean="0"/>
              <a:t>Coats to be brought daily – this is Clitheroe!!!</a:t>
            </a:r>
          </a:p>
          <a:p>
            <a:pPr marL="457200" indent="-457200">
              <a:buFont typeface="Arial" panose="020B0604020202020204" pitchFamily="34" charset="0"/>
              <a:buChar char="•"/>
            </a:pPr>
            <a:r>
              <a:rPr lang="en-GB" sz="2800" dirty="0" smtClean="0"/>
              <a:t>ALL clothing </a:t>
            </a:r>
            <a:r>
              <a:rPr lang="en-GB" sz="2800" b="1" u="sng" dirty="0" smtClean="0"/>
              <a:t>must</a:t>
            </a:r>
            <a:r>
              <a:rPr lang="en-GB" sz="2800" dirty="0" smtClean="0"/>
              <a:t> be named!</a:t>
            </a:r>
            <a:endParaRPr lang="en-GB" sz="2800" dirty="0" smtClean="0"/>
          </a:p>
          <a:p>
            <a:pPr marL="457200" indent="-457200">
              <a:buFont typeface="Arial" panose="020B0604020202020204" pitchFamily="34" charset="0"/>
              <a:buChar char="•"/>
            </a:pPr>
            <a:r>
              <a:rPr lang="en-GB" sz="2800" dirty="0" smtClean="0"/>
              <a:t>Reading </a:t>
            </a:r>
            <a:r>
              <a:rPr lang="en-GB" sz="2800" dirty="0"/>
              <a:t>Books and Records returned to school </a:t>
            </a:r>
            <a:r>
              <a:rPr lang="en-GB" sz="2800" dirty="0" smtClean="0"/>
              <a:t>daily</a:t>
            </a:r>
            <a:endParaRPr lang="en-GB" sz="2800" dirty="0"/>
          </a:p>
          <a:p>
            <a:pPr marL="457200" indent="-457200">
              <a:buFont typeface="Arial" panose="020B0604020202020204" pitchFamily="34" charset="0"/>
              <a:buChar char="•"/>
            </a:pPr>
            <a:r>
              <a:rPr lang="en-GB" sz="2800" dirty="0" smtClean="0"/>
              <a:t>Water </a:t>
            </a:r>
            <a:r>
              <a:rPr lang="en-GB" sz="2800" dirty="0"/>
              <a:t>bottles to be brought </a:t>
            </a:r>
            <a:r>
              <a:rPr lang="en-GB" sz="2800" dirty="0" smtClean="0"/>
              <a:t>daily</a:t>
            </a:r>
            <a:r>
              <a:rPr lang="en-GB" sz="2800" dirty="0"/>
              <a:t> as part of promoting a healthy and active lifestyle</a:t>
            </a:r>
            <a:r>
              <a:rPr lang="en-GB" sz="2800" dirty="0" smtClean="0"/>
              <a:t>.</a:t>
            </a:r>
          </a:p>
          <a:p>
            <a:pPr marL="457200" indent="-457200">
              <a:buFont typeface="Arial" panose="020B0604020202020204" pitchFamily="34" charset="0"/>
              <a:buChar char="•"/>
            </a:pPr>
            <a:r>
              <a:rPr lang="en-GB" sz="2800" dirty="0"/>
              <a:t>We encourage the children to bring a healthy snack to eat at break-time – fruit or vegetables only.</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endParaRPr lang="en-GB" sz="3600" dirty="0"/>
          </a:p>
        </p:txBody>
      </p:sp>
      <p:sp>
        <p:nvSpPr>
          <p:cNvPr id="6" name="Title 1"/>
          <p:cNvSpPr txBox="1">
            <a:spLocks noGrp="1"/>
          </p:cNvSpPr>
          <p:nvPr>
            <p:ph type="title"/>
          </p:nvPr>
        </p:nvSpPr>
        <p:spPr>
          <a:prstGeom prst="rect">
            <a:avLst/>
          </a:prstGeom>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dirty="0" smtClean="0"/>
              <a:t>Equipment </a:t>
            </a:r>
            <a:r>
              <a:rPr lang="en-GB" b="1" u="sng" dirty="0" smtClean="0"/>
              <a:t>Needed</a:t>
            </a:r>
            <a:br>
              <a:rPr lang="en-GB" b="1" u="sng" dirty="0" smtClean="0"/>
            </a:br>
            <a:r>
              <a:rPr lang="en-GB" b="1" u="sng" dirty="0" smtClean="0"/>
              <a:t> </a:t>
            </a:r>
            <a:endParaRPr lang="en-GB" b="1" u="sng" dirty="0"/>
          </a:p>
        </p:txBody>
      </p:sp>
    </p:spTree>
    <p:extLst>
      <p:ext uri="{BB962C8B-B14F-4D97-AF65-F5344CB8AC3E}">
        <p14:creationId xmlns:p14="http://schemas.microsoft.com/office/powerpoint/2010/main" val="16479451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b="1" u="sng" dirty="0" smtClean="0"/>
              <a:t>Equipment Needed</a:t>
            </a:r>
            <a:r>
              <a:rPr lang="en-GB" b="1" u="sng" dirty="0" smtClean="0">
                <a:latin typeface="Comic Sans MS" panose="030F0702030302020204" pitchFamily="66" charset="0"/>
              </a:rPr>
              <a:t> </a:t>
            </a:r>
            <a:endParaRPr lang="en-GB" b="1" u="sng" dirty="0">
              <a:latin typeface="Comic Sans MS" panose="030F0702030302020204" pitchFamily="66" charset="0"/>
            </a:endParaRPr>
          </a:p>
        </p:txBody>
      </p:sp>
      <p:sp>
        <p:nvSpPr>
          <p:cNvPr id="3" name="Content Placeholder 2"/>
          <p:cNvSpPr>
            <a:spLocks noGrp="1"/>
          </p:cNvSpPr>
          <p:nvPr>
            <p:ph idx="1"/>
          </p:nvPr>
        </p:nvSpPr>
        <p:spPr>
          <a:xfrm>
            <a:off x="251520" y="1124744"/>
            <a:ext cx="8712968" cy="5400600"/>
          </a:xfrm>
        </p:spPr>
        <p:txBody>
          <a:bodyPr>
            <a:normAutofit/>
          </a:bodyPr>
          <a:lstStyle/>
          <a:p>
            <a:r>
              <a:rPr lang="en-US" sz="2400" b="1" dirty="0" smtClean="0">
                <a:latin typeface="+mj-lt"/>
                <a:cs typeface="Comic Sans MS"/>
              </a:rPr>
              <a:t>Please </a:t>
            </a:r>
            <a:r>
              <a:rPr lang="en-US" sz="2400" b="1" dirty="0">
                <a:latin typeface="+mj-lt"/>
                <a:cs typeface="Comic Sans MS"/>
              </a:rPr>
              <a:t>ensure that your child has a FULL, named PE kit in school for each half term. We have introduced a navy tracksuit which can be worn for PE outside – this is in additional to the normal kit.</a:t>
            </a:r>
          </a:p>
          <a:p>
            <a:r>
              <a:rPr lang="en-GB" sz="2400" b="1" dirty="0">
                <a:latin typeface="+mj-lt"/>
                <a:cs typeface="Comic Sans MS"/>
              </a:rPr>
              <a:t>(kits can be left on pegs, they will be sent home for washing at the end of each half </a:t>
            </a:r>
            <a:r>
              <a:rPr lang="en-GB" sz="2400" b="1" dirty="0" smtClean="0">
                <a:latin typeface="+mj-lt"/>
                <a:cs typeface="Comic Sans MS"/>
              </a:rPr>
              <a:t>term)</a:t>
            </a:r>
          </a:p>
          <a:p>
            <a:endParaRPr lang="en-GB" sz="2400" b="1" dirty="0">
              <a:latin typeface="+mj-lt"/>
              <a:cs typeface="Comic Sans MS"/>
            </a:endParaRPr>
          </a:p>
          <a:p>
            <a:r>
              <a:rPr lang="en-GB" sz="2400" b="1" dirty="0">
                <a:latin typeface="+mj-lt"/>
                <a:cs typeface="Comic Sans MS"/>
              </a:rPr>
              <a:t>Please note: children should not bring their own pencil cases/notepads </a:t>
            </a:r>
            <a:r>
              <a:rPr lang="en-GB" sz="2400" b="1" dirty="0" err="1">
                <a:latin typeface="+mj-lt"/>
                <a:cs typeface="Comic Sans MS"/>
              </a:rPr>
              <a:t>etc</a:t>
            </a:r>
            <a:r>
              <a:rPr lang="en-GB" sz="2400" b="1" dirty="0">
                <a:latin typeface="+mj-lt"/>
                <a:cs typeface="Comic Sans MS"/>
              </a:rPr>
              <a:t>, these cause problems with them getting lost/mixed up etc. </a:t>
            </a:r>
          </a:p>
          <a:p>
            <a:r>
              <a:rPr lang="en-GB" sz="2400" b="1" dirty="0">
                <a:latin typeface="+mj-lt"/>
                <a:cs typeface="Comic Sans MS"/>
              </a:rPr>
              <a:t>If a child requires the use of a ‘fidget’ as detailed on their POP, these are supplied by school.</a:t>
            </a:r>
          </a:p>
          <a:p>
            <a:pPr marL="0" indent="0">
              <a:buNone/>
            </a:pPr>
            <a:endParaRPr lang="en-GB" sz="2400" b="1" dirty="0">
              <a:latin typeface="+mj-lt"/>
              <a:cs typeface="Comic Sans MS"/>
            </a:endParaRPr>
          </a:p>
          <a:p>
            <a:pPr marL="0" indent="0">
              <a:buNone/>
            </a:pPr>
            <a:endParaRPr lang="en-US" sz="4100" b="1" dirty="0">
              <a:latin typeface="+mj-lt"/>
              <a:cs typeface="Comic Sans MS"/>
            </a:endParaRPr>
          </a:p>
          <a:p>
            <a:endParaRPr lang="en-US" sz="4100" b="1" dirty="0">
              <a:latin typeface="+mj-lt"/>
              <a:cs typeface="Comic Sans MS"/>
            </a:endParaRPr>
          </a:p>
          <a:p>
            <a:endParaRPr lang="en-GB" sz="4000" dirty="0">
              <a:latin typeface="Comic Sans MS" panose="030F0702030302020204" pitchFamily="66" charset="0"/>
            </a:endParaRPr>
          </a:p>
          <a:p>
            <a:endParaRPr lang="en-GB" sz="4000" dirty="0">
              <a:latin typeface="Comic Sans MS" panose="030F0702030302020204" pitchFamily="66" charset="0"/>
            </a:endParaRPr>
          </a:p>
          <a:p>
            <a:pPr marL="0" indent="0">
              <a:buNone/>
            </a:pPr>
            <a:endParaRPr lang="en-GB" sz="4000" dirty="0">
              <a:latin typeface="Comic Sans MS" panose="030F0702030302020204" pitchFamily="66" charset="0"/>
            </a:endParaRPr>
          </a:p>
        </p:txBody>
      </p:sp>
      <p:pic>
        <p:nvPicPr>
          <p:cNvPr id="5" name="Picture 4"/>
          <p:cNvPicPr>
            <a:picLocks noChangeAspect="1"/>
          </p:cNvPicPr>
          <p:nvPr/>
        </p:nvPicPr>
        <p:blipFill>
          <a:blip r:embed="rId2" cstate="print"/>
          <a:stretch>
            <a:fillRect/>
          </a:stretch>
        </p:blipFill>
        <p:spPr>
          <a:xfrm>
            <a:off x="5926920" y="5830344"/>
            <a:ext cx="2660905" cy="804607"/>
          </a:xfrm>
          <a:prstGeom prst="rect">
            <a:avLst/>
          </a:prstGeom>
        </p:spPr>
      </p:pic>
      <p:pic>
        <p:nvPicPr>
          <p:cNvPr id="6" name="Picture 5"/>
          <p:cNvPicPr>
            <a:picLocks noChangeAspect="1"/>
          </p:cNvPicPr>
          <p:nvPr/>
        </p:nvPicPr>
        <p:blipFill rotWithShape="1">
          <a:blip r:embed="rId3" cstate="print"/>
          <a:srcRect l="34600" t="2952" r="32654"/>
          <a:stretch/>
        </p:blipFill>
        <p:spPr>
          <a:xfrm>
            <a:off x="8587825" y="4221088"/>
            <a:ext cx="432048" cy="1280435"/>
          </a:xfrm>
          <a:prstGeom prst="rect">
            <a:avLst/>
          </a:prstGeom>
        </p:spPr>
      </p:pic>
    </p:spTree>
    <p:extLst>
      <p:ext uri="{BB962C8B-B14F-4D97-AF65-F5344CB8AC3E}">
        <p14:creationId xmlns:p14="http://schemas.microsoft.com/office/powerpoint/2010/main" val="34467499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Curriculum </a:t>
            </a:r>
          </a:p>
        </p:txBody>
      </p:sp>
      <p:sp>
        <p:nvSpPr>
          <p:cNvPr id="3" name="Content Placeholder 2"/>
          <p:cNvSpPr>
            <a:spLocks noGrp="1"/>
          </p:cNvSpPr>
          <p:nvPr>
            <p:ph idx="1"/>
          </p:nvPr>
        </p:nvSpPr>
        <p:spPr/>
        <p:txBody>
          <a:bodyPr>
            <a:normAutofit fontScale="92500" lnSpcReduction="10000"/>
          </a:bodyPr>
          <a:lstStyle/>
          <a:p>
            <a:r>
              <a:rPr lang="en-GB" sz="4000" b="1" dirty="0">
                <a:latin typeface="+mj-lt"/>
              </a:rPr>
              <a:t>English  - Daily</a:t>
            </a:r>
          </a:p>
          <a:p>
            <a:r>
              <a:rPr lang="en-GB" sz="4000" b="1" dirty="0">
                <a:latin typeface="+mj-lt"/>
              </a:rPr>
              <a:t>Guided reading </a:t>
            </a:r>
            <a:r>
              <a:rPr lang="en-US" sz="4000" b="1" dirty="0">
                <a:latin typeface="+mj-lt"/>
              </a:rPr>
              <a:t>–</a:t>
            </a:r>
            <a:r>
              <a:rPr lang="en-GB" sz="4000" b="1" dirty="0">
                <a:latin typeface="+mj-lt"/>
              </a:rPr>
              <a:t> </a:t>
            </a:r>
            <a:r>
              <a:rPr lang="en-GB" sz="4000" b="1" dirty="0" smtClean="0">
                <a:latin typeface="+mj-lt"/>
              </a:rPr>
              <a:t>Daily</a:t>
            </a:r>
            <a:endParaRPr lang="en-GB" sz="4000" b="1" dirty="0">
              <a:latin typeface="+mj-lt"/>
            </a:endParaRPr>
          </a:p>
          <a:p>
            <a:r>
              <a:rPr lang="en-GB" sz="4000" b="1" dirty="0">
                <a:latin typeface="+mj-lt"/>
              </a:rPr>
              <a:t>Maths </a:t>
            </a:r>
            <a:r>
              <a:rPr lang="en-US" sz="4000" b="1" dirty="0">
                <a:latin typeface="+mj-lt"/>
              </a:rPr>
              <a:t>–</a:t>
            </a:r>
            <a:r>
              <a:rPr lang="en-GB" sz="4000" b="1" dirty="0">
                <a:latin typeface="+mj-lt"/>
              </a:rPr>
              <a:t> Daily </a:t>
            </a:r>
          </a:p>
          <a:p>
            <a:r>
              <a:rPr lang="en-GB" sz="4000" b="1" dirty="0">
                <a:latin typeface="+mj-lt"/>
              </a:rPr>
              <a:t>Science </a:t>
            </a:r>
            <a:r>
              <a:rPr lang="en-US" sz="4000" b="1" dirty="0">
                <a:latin typeface="+mj-lt"/>
              </a:rPr>
              <a:t>–</a:t>
            </a:r>
            <a:r>
              <a:rPr lang="en-GB" sz="4000" b="1" dirty="0">
                <a:latin typeface="+mj-lt"/>
              </a:rPr>
              <a:t> 2 hours a week</a:t>
            </a:r>
          </a:p>
          <a:p>
            <a:r>
              <a:rPr lang="en-GB" sz="4000" b="1" dirty="0">
                <a:latin typeface="+mj-lt"/>
              </a:rPr>
              <a:t>Topic</a:t>
            </a:r>
          </a:p>
          <a:p>
            <a:r>
              <a:rPr lang="en-GB" sz="4000" b="1" dirty="0">
                <a:latin typeface="+mj-lt"/>
              </a:rPr>
              <a:t>Topic letter half </a:t>
            </a:r>
            <a:r>
              <a:rPr lang="en-GB" sz="4000" b="1" dirty="0" smtClean="0">
                <a:latin typeface="+mj-lt"/>
              </a:rPr>
              <a:t>termly to inform you of coverage</a:t>
            </a:r>
            <a:endParaRPr lang="en-GB" sz="4000" b="1" dirty="0">
              <a:latin typeface="+mj-lt"/>
            </a:endParaRPr>
          </a:p>
        </p:txBody>
      </p:sp>
      <p:pic>
        <p:nvPicPr>
          <p:cNvPr id="5" name="Picture 4"/>
          <p:cNvPicPr>
            <a:picLocks noChangeAspect="1"/>
          </p:cNvPicPr>
          <p:nvPr/>
        </p:nvPicPr>
        <p:blipFill>
          <a:blip r:embed="rId2" cstate="print"/>
          <a:stretch>
            <a:fillRect/>
          </a:stretch>
        </p:blipFill>
        <p:spPr>
          <a:xfrm>
            <a:off x="6981967" y="188640"/>
            <a:ext cx="1939878" cy="1872208"/>
          </a:xfrm>
          <a:prstGeom prst="rect">
            <a:avLst/>
          </a:prstGeom>
        </p:spPr>
      </p:pic>
      <p:pic>
        <p:nvPicPr>
          <p:cNvPr id="6" name="Picture 5"/>
          <p:cNvPicPr>
            <a:picLocks noChangeAspect="1"/>
          </p:cNvPicPr>
          <p:nvPr/>
        </p:nvPicPr>
        <p:blipFill>
          <a:blip r:embed="rId3" cstate="print"/>
          <a:stretch>
            <a:fillRect/>
          </a:stretch>
        </p:blipFill>
        <p:spPr>
          <a:xfrm>
            <a:off x="539552" y="188640"/>
            <a:ext cx="2222500" cy="1270000"/>
          </a:xfrm>
          <a:prstGeom prst="rect">
            <a:avLst/>
          </a:prstGeom>
        </p:spPr>
      </p:pic>
    </p:spTree>
    <p:extLst>
      <p:ext uri="{BB962C8B-B14F-4D97-AF65-F5344CB8AC3E}">
        <p14:creationId xmlns:p14="http://schemas.microsoft.com/office/powerpoint/2010/main" val="16479451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4000" b="1" u="sng" dirty="0">
                <a:cs typeface="Comic Sans MS"/>
              </a:rPr>
              <a:t>School Values</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39552" y="1124744"/>
            <a:ext cx="4032448" cy="3024336"/>
          </a:xfrm>
        </p:spPr>
      </p:pic>
      <p:pic>
        <p:nvPicPr>
          <p:cNvPr id="3" name="Picture 2"/>
          <p:cNvPicPr>
            <a:picLocks noChangeAspect="1"/>
          </p:cNvPicPr>
          <p:nvPr/>
        </p:nvPicPr>
        <p:blipFill>
          <a:blip r:embed="rId3"/>
          <a:stretch>
            <a:fillRect/>
          </a:stretch>
        </p:blipFill>
        <p:spPr>
          <a:xfrm>
            <a:off x="4318546" y="3140968"/>
            <a:ext cx="4572638" cy="3429479"/>
          </a:xfrm>
          <a:prstGeom prst="rect">
            <a:avLst/>
          </a:prstGeom>
        </p:spPr>
      </p:pic>
    </p:spTree>
    <p:extLst>
      <p:ext uri="{BB962C8B-B14F-4D97-AF65-F5344CB8AC3E}">
        <p14:creationId xmlns:p14="http://schemas.microsoft.com/office/powerpoint/2010/main" val="9028050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Comic Sans MS" panose="030F0702030302020204" pitchFamily="66" charset="0"/>
              </a:rPr>
              <a:t>Feedback</a:t>
            </a:r>
            <a:endParaRPr lang="en-GB" u="sng" dirty="0">
              <a:latin typeface="Comic Sans MS" panose="030F0702030302020204" pitchFamily="66" charset="0"/>
            </a:endParaRPr>
          </a:p>
        </p:txBody>
      </p:sp>
      <p:sp>
        <p:nvSpPr>
          <p:cNvPr id="3" name="TextBox 2"/>
          <p:cNvSpPr txBox="1"/>
          <p:nvPr/>
        </p:nvSpPr>
        <p:spPr>
          <a:xfrm>
            <a:off x="534380" y="1403507"/>
            <a:ext cx="8075240" cy="4031873"/>
          </a:xfrm>
          <a:prstGeom prst="rect">
            <a:avLst/>
          </a:prstGeom>
          <a:noFill/>
        </p:spPr>
        <p:txBody>
          <a:bodyPr wrap="square" rtlCol="0">
            <a:spAutoFit/>
          </a:bodyPr>
          <a:lstStyle/>
          <a:p>
            <a:pPr marL="571500" indent="-571500">
              <a:buFont typeface="Arial" panose="020B0604020202020204" pitchFamily="34" charset="0"/>
              <a:buChar char="•"/>
            </a:pPr>
            <a:r>
              <a:rPr lang="en-GB" sz="3200" dirty="0" smtClean="0"/>
              <a:t>Feedback </a:t>
            </a:r>
            <a:r>
              <a:rPr lang="en-GB" sz="3200" dirty="0"/>
              <a:t>within lessons to impact on children’s understanding and progress</a:t>
            </a:r>
            <a:r>
              <a:rPr lang="en-GB" sz="3200" dirty="0" smtClean="0"/>
              <a:t>.</a:t>
            </a:r>
          </a:p>
          <a:p>
            <a:r>
              <a:rPr lang="en-GB" sz="3200" dirty="0" smtClean="0"/>
              <a:t> </a:t>
            </a:r>
          </a:p>
          <a:p>
            <a:pPr marL="571500" indent="-571500">
              <a:buFont typeface="Arial" panose="020B0604020202020204" pitchFamily="34" charset="0"/>
              <a:buChar char="•"/>
            </a:pPr>
            <a:r>
              <a:rPr lang="en-GB" sz="3200" dirty="0" smtClean="0"/>
              <a:t>Issues will be </a:t>
            </a:r>
            <a:r>
              <a:rPr lang="en-GB" sz="3200" dirty="0"/>
              <a:t>addressed as they arise and necessary support provided. </a:t>
            </a:r>
            <a:endParaRPr lang="en-GB" sz="3200" dirty="0" smtClean="0"/>
          </a:p>
          <a:p>
            <a:endParaRPr lang="en-GB" sz="3200" dirty="0" smtClean="0"/>
          </a:p>
          <a:p>
            <a:pPr marL="571500" indent="-571500">
              <a:buFont typeface="Arial" panose="020B0604020202020204" pitchFamily="34" charset="0"/>
              <a:buChar char="•"/>
            </a:pPr>
            <a:r>
              <a:rPr lang="en-GB" sz="3200" dirty="0" smtClean="0"/>
              <a:t>There will be </a:t>
            </a:r>
            <a:r>
              <a:rPr lang="en-GB" sz="3200" dirty="0"/>
              <a:t>less marking in </a:t>
            </a:r>
            <a:r>
              <a:rPr lang="en-GB" sz="3200" dirty="0" smtClean="0"/>
              <a:t>books as verbal feedback will be given.</a:t>
            </a:r>
            <a:r>
              <a:rPr lang="en-GB" sz="1600" dirty="0" smtClean="0"/>
              <a:t>.</a:t>
            </a:r>
            <a:endParaRPr lang="en-GB" sz="1600" dirty="0"/>
          </a:p>
        </p:txBody>
      </p:sp>
    </p:spTree>
    <p:extLst>
      <p:ext uri="{BB962C8B-B14F-4D97-AF65-F5344CB8AC3E}">
        <p14:creationId xmlns:p14="http://schemas.microsoft.com/office/powerpoint/2010/main" val="21241914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US" b="1" u="sng" dirty="0">
                <a:latin typeface="Calibri" panose="020F0502020204030204" pitchFamily="34" charset="0"/>
                <a:ea typeface="Calibri" panose="020F0502020204030204" pitchFamily="34" charset="0"/>
                <a:cs typeface="Calibri" panose="020F0502020204030204" pitchFamily="34" charset="0"/>
              </a:rPr>
              <a:t>Handwriting</a:t>
            </a:r>
          </a:p>
        </p:txBody>
      </p:sp>
      <p:sp>
        <p:nvSpPr>
          <p:cNvPr id="4" name="Content Placeholder 2"/>
          <p:cNvSpPr>
            <a:spLocks noGrp="1"/>
          </p:cNvSpPr>
          <p:nvPr>
            <p:ph idx="1"/>
          </p:nvPr>
        </p:nvSpPr>
        <p:spPr>
          <a:xfrm>
            <a:off x="457200" y="1124744"/>
            <a:ext cx="4906888" cy="5733256"/>
          </a:xfrm>
        </p:spPr>
        <p:txBody>
          <a:bodyPr>
            <a:normAutofit fontScale="85000" lnSpcReduction="20000"/>
          </a:bodyPr>
          <a:lstStyle/>
          <a:p>
            <a:r>
              <a:rPr lang="en-GB" b="1" dirty="0">
                <a:solidFill>
                  <a:srgbClr val="000000"/>
                </a:solidFill>
                <a:latin typeface="+mj-lt"/>
                <a:cs typeface="Comic Sans MS"/>
              </a:rPr>
              <a:t>There is the school policy which is adopting cursive handwriting from Early Years through to Year 6.  </a:t>
            </a:r>
          </a:p>
          <a:p>
            <a:r>
              <a:rPr lang="en-GB" b="1" dirty="0">
                <a:solidFill>
                  <a:srgbClr val="000000"/>
                </a:solidFill>
                <a:latin typeface="+mj-lt"/>
                <a:cs typeface="Comic Sans MS"/>
              </a:rPr>
              <a:t>There are three basic rules to follow:</a:t>
            </a:r>
          </a:p>
          <a:p>
            <a:pPr>
              <a:buFont typeface="Arial" charset="0"/>
              <a:buAutoNum type="arabicPeriod"/>
            </a:pPr>
            <a:r>
              <a:rPr lang="en-GB" b="1" dirty="0">
                <a:solidFill>
                  <a:srgbClr val="000000"/>
                </a:solidFill>
                <a:latin typeface="+mj-lt"/>
                <a:cs typeface="Comic Sans MS"/>
              </a:rPr>
              <a:t>All capital letters stand alone and do not join to other letters.</a:t>
            </a:r>
          </a:p>
          <a:p>
            <a:pPr>
              <a:buFont typeface="Arial" charset="0"/>
              <a:buAutoNum type="arabicPeriod"/>
            </a:pPr>
            <a:r>
              <a:rPr lang="en-GB" b="1" dirty="0">
                <a:solidFill>
                  <a:srgbClr val="000000"/>
                </a:solidFill>
                <a:latin typeface="+mj-lt"/>
                <a:cs typeface="Comic Sans MS"/>
              </a:rPr>
              <a:t>All lower case letters start on the line and begin and end with a small flick.</a:t>
            </a:r>
          </a:p>
          <a:p>
            <a:pPr>
              <a:buFont typeface="Arial" charset="0"/>
              <a:buAutoNum type="arabicPeriod"/>
            </a:pPr>
            <a:r>
              <a:rPr lang="en-GB" b="1" dirty="0">
                <a:solidFill>
                  <a:srgbClr val="000000"/>
                </a:solidFill>
                <a:latin typeface="+mj-lt"/>
                <a:cs typeface="Comic Sans MS"/>
              </a:rPr>
              <a:t>The pen flows to the end of the word and only then do the children return to dot the ‘i’ and cross the ‘t’.</a:t>
            </a:r>
          </a:p>
        </p:txBody>
      </p:sp>
      <p:pic>
        <p:nvPicPr>
          <p:cNvPr id="5" name="Picture 6" descr="https://attachment.outlook.office.net/owa/katymarkham@hotmail.co.uk/service.svc/s/GetFileAttachment?id=AQMkADAwATYwMAItOWMxNS02NzQ2LTAwAi0wMAoARgAAAzTuBDP5gddEjYnl4jIcpX8HAEk%2FeYnqsbBGnPec8PmE4uMAAAIBDAAAAEk%2FeYnqsbBGnPec8PmE4uMAAcazOa0AAAABEgAQADqF2hW%2FiGNHuqKBgQDEhYjW&amp;X-OWA-CANARY=pCYlXqD0QEqGhuiVRCmFs5DQ6EKL-9QYg9gtwNNd62DcqOcLDlYTEe-qTAVTRYbO2DtyvVtUWjI.&amp;token=eyJ0eXAiOiJKV1QiLCJhbGciOiJSUzI1NiIsIng1dCI6ImVuaDlCSnJWUFU1aWpWMXFqWmpWLWZMMmJjbyJ9.eyJ2ZXIiOiJFeGNoYW5nZS5DYWxsYmFjay5WMSIsImFwcGN0eHNlbmRlciI6Ik93YURvd25sb2FkQDg0ZGY5ZTdmLWU5ZjYtNDBhZi1iNDM1LWFhYWFhYWFhYWFhYSIsImFwcGN0eCI6IntcIm1zZXhjaHByb3RcIjpcIm93YVwiLFwicHJpbWFyeXNpZFwiOlwiUy0xLTI4MjctMzkzMjE2LTI2MTg2NDgzOTBcIixcInB1aWRcIjpcIjE2ODg4NTI0Nzg5MTIzMjZcIixcIm9pZFwiOlwiMDAwNjAwMDAtOWMxNS02NzQ2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wNTQwNjA5MCwibmJmIjoxNTA1NDA1NDkwfQ.kBDQ2cmELhRa5yHokalWRg7ADKxwWfPR_0e-EKbS3o57RD3tkZo_XNM4bZ3CP5NooV5xBAJGoZwIbs7gHItE_fUmrTrl1Gf_giJuxjxMca_n1bHf7OOpIQoGLaX5w715FrweBMk-W7VJb52N-l0qzUbWV3TqY7FtPSNE8iCTHeYBYyu349v8cKW5K7EsKg7QkvqzN6nLs5OQVHUawDhG0HBoIts1bgm5mRW88bKbTx-k-5DHoarormnSfjhKfB0uwXc1kZXlruz_uO0F3KVVkcaJ9-apCKbUuCkHxUrpAiMNScf1mBnjV0-z3xGQr3QsuFM4C9UT8CXzc2vj8O4hoA&amp;owa=outlook.live.com&amp;isc=1&amp;isImagePreview=Tru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444" t="27235" r="9074" b="11203"/>
          <a:stretch/>
        </p:blipFill>
        <p:spPr>
          <a:xfrm>
            <a:off x="5364088" y="1772816"/>
            <a:ext cx="3660611" cy="3600400"/>
          </a:xfrm>
          <a:prstGeom prst="rect">
            <a:avLst/>
          </a:prstGeom>
          <a:noFill/>
        </p:spPr>
      </p:pic>
    </p:spTree>
    <p:extLst>
      <p:ext uri="{BB962C8B-B14F-4D97-AF65-F5344CB8AC3E}">
        <p14:creationId xmlns:p14="http://schemas.microsoft.com/office/powerpoint/2010/main" val="15434503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US" b="1" u="sng" dirty="0" smtClean="0">
                <a:cs typeface="Comic Sans MS"/>
              </a:rPr>
              <a:t>Homework </a:t>
            </a:r>
            <a:endParaRPr lang="en-US" b="1" u="sng" dirty="0">
              <a:cs typeface="Comic Sans MS"/>
            </a:endParaRPr>
          </a:p>
        </p:txBody>
      </p:sp>
      <p:sp>
        <p:nvSpPr>
          <p:cNvPr id="3" name="Content Placeholder 2"/>
          <p:cNvSpPr>
            <a:spLocks noGrp="1"/>
          </p:cNvSpPr>
          <p:nvPr>
            <p:ph idx="1"/>
          </p:nvPr>
        </p:nvSpPr>
        <p:spPr>
          <a:xfrm>
            <a:off x="354360" y="991942"/>
            <a:ext cx="8435280" cy="5605410"/>
          </a:xfrm>
        </p:spPr>
        <p:txBody>
          <a:bodyPr>
            <a:normAutofit fontScale="25000" lnSpcReduction="20000"/>
          </a:bodyPr>
          <a:lstStyle/>
          <a:p>
            <a:pPr marL="0" indent="0" algn="ctr">
              <a:buNone/>
            </a:pPr>
            <a:r>
              <a:rPr lang="en-GB" sz="9600" b="1" u="sng" dirty="0">
                <a:solidFill>
                  <a:srgbClr val="000000"/>
                </a:solidFill>
                <a:latin typeface="Calibri" panose="020F0502020204030204" pitchFamily="34" charset="0"/>
                <a:ea typeface="Calibri" panose="020F0502020204030204" pitchFamily="34" charset="0"/>
                <a:cs typeface="Calibri" panose="020F0502020204030204" pitchFamily="34" charset="0"/>
              </a:rPr>
              <a:t>Home reading books</a:t>
            </a:r>
          </a:p>
          <a:p>
            <a:pPr algn="ctr"/>
            <a:r>
              <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rPr>
              <a:t>Children should bring their home reading book to school every day. They shou</a:t>
            </a:r>
            <a:r>
              <a:rPr lang="en-US" sz="9600" b="1" dirty="0">
                <a:solidFill>
                  <a:srgbClr val="000000"/>
                </a:solidFill>
                <a:latin typeface="Calibri" panose="020F0502020204030204" pitchFamily="34" charset="0"/>
                <a:ea typeface="Calibri" panose="020F0502020204030204" pitchFamily="34" charset="0"/>
                <a:cs typeface="Calibri" panose="020F0502020204030204" pitchFamily="34" charset="0"/>
              </a:rPr>
              <a:t>ld</a:t>
            </a:r>
            <a:r>
              <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rPr>
              <a:t> be reading for at least 15 minutes every night.</a:t>
            </a:r>
            <a:r>
              <a:rPr lang="en-US" sz="9600" dirty="0">
                <a:latin typeface="Calibri" panose="020F0502020204030204" pitchFamily="34" charset="0"/>
                <a:ea typeface="Calibri" panose="020F0502020204030204" pitchFamily="34" charset="0"/>
                <a:cs typeface="Calibri" panose="020F0502020204030204" pitchFamily="34" charset="0"/>
              </a:rPr>
              <a:t> </a:t>
            </a:r>
            <a:r>
              <a:rPr lang="en-US" sz="9600" b="1" dirty="0">
                <a:latin typeface="Calibri" panose="020F0502020204030204" pitchFamily="34" charset="0"/>
                <a:ea typeface="Calibri" panose="020F0502020204030204" pitchFamily="34" charset="0"/>
                <a:cs typeface="Calibri" panose="020F0502020204030204" pitchFamily="34" charset="0"/>
              </a:rPr>
              <a:t>Children are responsible for their books and once completed, they are encouraged to independently change them</a:t>
            </a:r>
            <a:r>
              <a:rPr lang="en-US" sz="9600" b="1" dirty="0" smtClean="0">
                <a:latin typeface="Calibri" panose="020F0502020204030204" pitchFamily="34" charset="0"/>
                <a:ea typeface="Calibri" panose="020F0502020204030204" pitchFamily="34" charset="0"/>
                <a:cs typeface="Calibri" panose="020F0502020204030204" pitchFamily="34" charset="0"/>
              </a:rPr>
              <a:t>.</a:t>
            </a:r>
          </a:p>
          <a:p>
            <a:pPr algn="ctr"/>
            <a:r>
              <a:rPr lang="en-US" sz="9600" b="1" dirty="0" smtClean="0">
                <a:latin typeface="Calibri" panose="020F0502020204030204" pitchFamily="34" charset="0"/>
                <a:ea typeface="Calibri" panose="020F0502020204030204" pitchFamily="34" charset="0"/>
                <a:cs typeface="Calibri" panose="020F0502020204030204" pitchFamily="34" charset="0"/>
              </a:rPr>
              <a:t>One sentence summaries, adult to sign weekly</a:t>
            </a:r>
            <a:endPar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lgn="ctr">
              <a:buNone/>
            </a:pPr>
            <a:r>
              <a:rPr lang="en-GB" sz="9600" b="1" u="sng" dirty="0" err="1" smtClean="0">
                <a:solidFill>
                  <a:srgbClr val="000000"/>
                </a:solidFill>
                <a:latin typeface="Calibri" panose="020F0502020204030204" pitchFamily="34" charset="0"/>
                <a:ea typeface="Calibri" panose="020F0502020204030204" pitchFamily="34" charset="0"/>
                <a:cs typeface="Calibri" panose="020F0502020204030204" pitchFamily="34" charset="0"/>
              </a:rPr>
              <a:t>TTRockstars</a:t>
            </a:r>
            <a:endParaRPr lang="en-GB" sz="9600" b="1" u="sng"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r>
              <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rPr>
              <a:t>Weekly multiplication homework will be set in the form of timetable rockstars (link to website on class pages) – all children have a log on and are expected to complete this weekly</a:t>
            </a:r>
            <a:r>
              <a:rPr lang="en-GB" sz="9600" b="1" dirty="0" smtClean="0">
                <a:solidFill>
                  <a:srgbClr val="000000"/>
                </a:solidFill>
                <a:latin typeface="Calibri" panose="020F0502020204030204" pitchFamily="34" charset="0"/>
                <a:ea typeface="Calibri" panose="020F0502020204030204" pitchFamily="34" charset="0"/>
                <a:cs typeface="Calibri" panose="020F0502020204030204" pitchFamily="34" charset="0"/>
              </a:rPr>
              <a:t>.</a:t>
            </a:r>
          </a:p>
          <a:p>
            <a:pPr algn="ctr"/>
            <a:endParaRPr lang="en-GB" sz="9600" b="1"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3400" b="1"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34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3400" b="1"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34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lgn="ctr">
              <a:buNone/>
            </a:pPr>
            <a:endParaRPr lang="en-GB" sz="3400" b="1"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34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endParaRPr lang="en-US" dirty="0"/>
          </a:p>
        </p:txBody>
      </p:sp>
      <p:pic>
        <p:nvPicPr>
          <p:cNvPr id="4" name="Picture 4"/>
          <p:cNvPicPr>
            <a:picLocks noChangeAspect="1"/>
          </p:cNvPicPr>
          <p:nvPr/>
        </p:nvPicPr>
        <p:blipFill>
          <a:blip r:embed="rId2" cstate="print">
            <a:extLst>
              <a:ext uri="{28A0092B-C50C-407E-A947-70E740481C1C}">
                <a14:useLocalDpi xmlns:a14="http://schemas.microsoft.com/office/drawing/2010/main" val="0"/>
              </a:ext>
            </a:extLst>
          </a:blip>
          <a:srcRect b="2831"/>
          <a:stretch>
            <a:fillRect/>
          </a:stretch>
        </p:blipFill>
        <p:spPr bwMode="auto">
          <a:xfrm>
            <a:off x="7820286" y="260648"/>
            <a:ext cx="875987"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cstate="print"/>
          <a:stretch>
            <a:fillRect/>
          </a:stretch>
        </p:blipFill>
        <p:spPr>
          <a:xfrm>
            <a:off x="251520" y="260648"/>
            <a:ext cx="1912607" cy="1041927"/>
          </a:xfrm>
          <a:prstGeom prst="rect">
            <a:avLst/>
          </a:prstGeom>
        </p:spPr>
      </p:pic>
    </p:spTree>
    <p:extLst>
      <p:ext uri="{BB962C8B-B14F-4D97-AF65-F5344CB8AC3E}">
        <p14:creationId xmlns:p14="http://schemas.microsoft.com/office/powerpoint/2010/main" val="3428541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8229600" cy="1143000"/>
          </a:xfrm>
        </p:spPr>
        <p:txBody>
          <a:bodyPr>
            <a:normAutofit fontScale="90000"/>
          </a:bodyPr>
          <a:lstStyle/>
          <a:p>
            <a:r>
              <a:rPr lang="en-GB" sz="3100" b="1" u="sng" dirty="0"/>
              <a:t>Project Homework </a:t>
            </a:r>
            <a:r>
              <a:rPr lang="en-GB" sz="3100" dirty="0"/>
              <a:t/>
            </a:r>
            <a:br>
              <a:rPr lang="en-GB" sz="3100" dirty="0"/>
            </a:br>
            <a:r>
              <a:rPr lang="en-GB" sz="3100" dirty="0"/>
              <a:t>Additional to this, each half term we are asking parents to work on a project at home with their child. </a:t>
            </a:r>
            <a:r>
              <a:rPr lang="en-GB" dirty="0"/>
              <a:t/>
            </a:r>
            <a:br>
              <a:rPr lang="en-GB" dirty="0"/>
            </a:br>
            <a:r>
              <a:rPr lang="en-GB" dirty="0"/>
              <a:t/>
            </a:r>
            <a:br>
              <a:rPr lang="en-GB" dirty="0"/>
            </a:br>
            <a:r>
              <a:rPr lang="en-GB" sz="3100" u="sng" dirty="0"/>
              <a:t>Homework </a:t>
            </a:r>
            <a:r>
              <a:rPr lang="en-GB" sz="3100" u="sng" dirty="0" smtClean="0"/>
              <a:t>Submissions</a:t>
            </a:r>
            <a:endParaRPr lang="en-GB" sz="3100" u="sng" dirty="0"/>
          </a:p>
        </p:txBody>
      </p:sp>
      <p:sp>
        <p:nvSpPr>
          <p:cNvPr id="3" name="Rectangle 2"/>
          <p:cNvSpPr/>
          <p:nvPr/>
        </p:nvSpPr>
        <p:spPr>
          <a:xfrm>
            <a:off x="228600" y="2641461"/>
            <a:ext cx="8686800" cy="4216539"/>
          </a:xfrm>
          <a:prstGeom prst="rect">
            <a:avLst/>
          </a:prstGeom>
        </p:spPr>
        <p:txBody>
          <a:bodyPr wrap="square">
            <a:spAutoFit/>
          </a:bodyPr>
          <a:lstStyle/>
          <a:p>
            <a:r>
              <a:rPr lang="en-GB" sz="2400" dirty="0" smtClean="0"/>
              <a:t>Homework </a:t>
            </a:r>
            <a:r>
              <a:rPr lang="en-GB" sz="2400" dirty="0"/>
              <a:t>should be brought into school on the date due or can be emailed to: </a:t>
            </a:r>
            <a:endParaRPr lang="en-GB" sz="2400" dirty="0" smtClean="0"/>
          </a:p>
          <a:p>
            <a:r>
              <a:rPr lang="en-GB" sz="2400" b="1" u="sng" dirty="0" smtClean="0">
                <a:hlinkClick r:id="rId3"/>
              </a:rPr>
              <a:t>oak@pendle.lancs.sch.uk</a:t>
            </a:r>
            <a:endParaRPr lang="en-GB" sz="2400" b="1" u="sng" dirty="0" smtClean="0"/>
          </a:p>
          <a:p>
            <a:r>
              <a:rPr lang="en-GB" sz="2400" b="1" u="sng" dirty="0" smtClean="0"/>
              <a:t> </a:t>
            </a:r>
            <a:r>
              <a:rPr lang="en-GB" sz="2400" b="1" u="sng" dirty="0" smtClean="0">
                <a:hlinkClick r:id="rId4"/>
              </a:rPr>
              <a:t>elm@pendle.lancs.sch.uk</a:t>
            </a:r>
            <a:endParaRPr lang="en-GB" sz="2400" b="1" u="sng" dirty="0" smtClean="0"/>
          </a:p>
          <a:p>
            <a:r>
              <a:rPr lang="en-GB" sz="2400" b="1" u="sng" dirty="0" smtClean="0">
                <a:hlinkClick r:id="rId5"/>
              </a:rPr>
              <a:t>sycamore@pendle.lancs.sch.uk</a:t>
            </a:r>
            <a:endParaRPr lang="en-GB" sz="2400" dirty="0"/>
          </a:p>
          <a:p>
            <a:r>
              <a:rPr lang="en-GB" sz="2400" dirty="0"/>
              <a:t>Please Note: this email will only be checked on the hand in date in the final week of each half term, please do not use this for general communication or queries, please telephone school or pop into the school office in this </a:t>
            </a:r>
            <a:r>
              <a:rPr lang="en-GB" sz="2400" dirty="0" smtClean="0"/>
              <a:t>instance.</a:t>
            </a:r>
          </a:p>
          <a:p>
            <a:r>
              <a:rPr lang="en-GB" sz="2400" dirty="0"/>
              <a:t>We CANNOT accept USB sticks in school due to data protection.</a:t>
            </a:r>
          </a:p>
          <a:p>
            <a:endParaRPr lang="en-GB" sz="2800" dirty="0"/>
          </a:p>
        </p:txBody>
      </p:sp>
    </p:spTree>
    <p:extLst>
      <p:ext uri="{BB962C8B-B14F-4D97-AF65-F5344CB8AC3E}">
        <p14:creationId xmlns:p14="http://schemas.microsoft.com/office/powerpoint/2010/main" val="10793371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7139"/>
          <a:stretch/>
        </p:blipFill>
        <p:spPr>
          <a:xfrm>
            <a:off x="2411760" y="2741098"/>
            <a:ext cx="5644341" cy="3931048"/>
          </a:xfrm>
          <a:prstGeom prst="rect">
            <a:avLst/>
          </a:prstGeom>
        </p:spPr>
      </p:pic>
      <p:sp>
        <p:nvSpPr>
          <p:cNvPr id="3" name="TextBox 2"/>
          <p:cNvSpPr txBox="1"/>
          <p:nvPr/>
        </p:nvSpPr>
        <p:spPr>
          <a:xfrm>
            <a:off x="257819" y="188640"/>
            <a:ext cx="8280920" cy="523220"/>
          </a:xfrm>
          <a:prstGeom prst="rect">
            <a:avLst/>
          </a:prstGeom>
          <a:solidFill>
            <a:srgbClr val="FFFF00"/>
          </a:solidFill>
        </p:spPr>
        <p:txBody>
          <a:bodyPr wrap="square" rtlCol="0">
            <a:spAutoFit/>
          </a:bodyPr>
          <a:lstStyle/>
          <a:p>
            <a:r>
              <a:rPr lang="en-GB" sz="2800" u="sng" dirty="0" smtClean="0"/>
              <a:t>YEAR 6 ONLY – LBQ SPRINGBOARD DASHBOARD</a:t>
            </a:r>
            <a:endParaRPr lang="en-GB" sz="2800" u="sng" dirty="0"/>
          </a:p>
        </p:txBody>
      </p:sp>
      <p:sp>
        <p:nvSpPr>
          <p:cNvPr id="4" name="Rectangle 3"/>
          <p:cNvSpPr/>
          <p:nvPr/>
        </p:nvSpPr>
        <p:spPr>
          <a:xfrm>
            <a:off x="229800" y="2287445"/>
            <a:ext cx="2207656" cy="646331"/>
          </a:xfrm>
          <a:prstGeom prst="rect">
            <a:avLst/>
          </a:prstGeom>
        </p:spPr>
        <p:txBody>
          <a:bodyPr wrap="none">
            <a:spAutoFit/>
          </a:bodyPr>
          <a:lstStyle/>
          <a:p>
            <a:r>
              <a:rPr lang="en-GB" dirty="0">
                <a:hlinkClick r:id="rId3"/>
              </a:rPr>
              <a:t>https://www.lbq.org</a:t>
            </a:r>
            <a:r>
              <a:rPr lang="en-GB" dirty="0" smtClean="0">
                <a:hlinkClick r:id="rId3"/>
              </a:rPr>
              <a:t>/</a:t>
            </a:r>
            <a:endParaRPr lang="en-GB" dirty="0" smtClean="0"/>
          </a:p>
          <a:p>
            <a:endParaRPr lang="en-GB" dirty="0"/>
          </a:p>
        </p:txBody>
      </p:sp>
      <p:sp>
        <p:nvSpPr>
          <p:cNvPr id="5" name="TextBox 4"/>
          <p:cNvSpPr txBox="1"/>
          <p:nvPr/>
        </p:nvSpPr>
        <p:spPr>
          <a:xfrm>
            <a:off x="3341198" y="1556792"/>
            <a:ext cx="5788357" cy="923330"/>
          </a:xfrm>
          <a:prstGeom prst="rect">
            <a:avLst/>
          </a:prstGeom>
          <a:solidFill>
            <a:srgbClr val="FFC000"/>
          </a:solidFill>
        </p:spPr>
        <p:txBody>
          <a:bodyPr wrap="square" rtlCol="0">
            <a:spAutoFit/>
          </a:bodyPr>
          <a:lstStyle/>
          <a:p>
            <a:r>
              <a:rPr lang="en-GB" dirty="0" smtClean="0"/>
              <a:t>Individual log-in details are stuck in reading records -  a good idea to copy these down and keep them safe at home to log on easily e.g. near PC/ laptop/tablets </a:t>
            </a:r>
            <a:endParaRPr lang="en-GB" dirty="0"/>
          </a:p>
        </p:txBody>
      </p:sp>
      <p:sp>
        <p:nvSpPr>
          <p:cNvPr id="6" name="Rectangle 5"/>
          <p:cNvSpPr/>
          <p:nvPr/>
        </p:nvSpPr>
        <p:spPr>
          <a:xfrm>
            <a:off x="642258" y="811160"/>
            <a:ext cx="4572000" cy="646331"/>
          </a:xfrm>
          <a:prstGeom prst="rect">
            <a:avLst/>
          </a:prstGeom>
        </p:spPr>
        <p:txBody>
          <a:bodyPr>
            <a:spAutoFit/>
          </a:bodyPr>
          <a:lstStyle/>
          <a:p>
            <a:r>
              <a:rPr lang="en-GB" dirty="0"/>
              <a:t>YEAR 6 We will also use LBQ, maths.co.uk and spag.com to support learning.</a:t>
            </a:r>
          </a:p>
        </p:txBody>
      </p:sp>
    </p:spTree>
    <p:extLst>
      <p:ext uri="{BB962C8B-B14F-4D97-AF65-F5344CB8AC3E}">
        <p14:creationId xmlns:p14="http://schemas.microsoft.com/office/powerpoint/2010/main" val="4026369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260648"/>
            <a:ext cx="4396664" cy="836712"/>
          </a:xfrm>
        </p:spPr>
        <p:txBody>
          <a:bodyPr/>
          <a:lstStyle/>
          <a:p>
            <a:r>
              <a:rPr lang="en-GB" b="1" u="sng" dirty="0"/>
              <a:t>Assessment</a:t>
            </a:r>
            <a:r>
              <a:rPr lang="en-GB" b="1" u="sng" dirty="0">
                <a:latin typeface="Comic Sans MS" panose="030F0702030302020204" pitchFamily="66" charset="0"/>
              </a:rPr>
              <a:t> </a:t>
            </a:r>
          </a:p>
        </p:txBody>
      </p:sp>
      <p:sp>
        <p:nvSpPr>
          <p:cNvPr id="4" name="Rectangle 3">
            <a:extLst>
              <a:ext uri="{FF2B5EF4-FFF2-40B4-BE49-F238E27FC236}">
                <a16:creationId xmlns:a16="http://schemas.microsoft.com/office/drawing/2014/main" id="{22A7C88B-8CFC-4CE2-A81F-614316715863}"/>
              </a:ext>
            </a:extLst>
          </p:cNvPr>
          <p:cNvSpPr/>
          <p:nvPr/>
        </p:nvSpPr>
        <p:spPr>
          <a:xfrm>
            <a:off x="467544" y="1097360"/>
            <a:ext cx="8352928" cy="4401205"/>
          </a:xfrm>
          <a:prstGeom prst="rect">
            <a:avLst/>
          </a:prstGeom>
        </p:spPr>
        <p:txBody>
          <a:bodyPr wrap="square">
            <a:spAutoFit/>
          </a:bodyPr>
          <a:lstStyle/>
          <a:p>
            <a:pPr marL="285750" indent="-285750">
              <a:buFont typeface="Arial" panose="020B0604020202020204" pitchFamily="34" charset="0"/>
              <a:buChar char="•"/>
            </a:pPr>
            <a:r>
              <a:rPr lang="en-GB" sz="2800" dirty="0">
                <a:latin typeface="+mj-lt"/>
              </a:rPr>
              <a:t>Assessment weeks will be at the very end of the </a:t>
            </a:r>
            <a:r>
              <a:rPr lang="en-GB" sz="2800" dirty="0" smtClean="0">
                <a:latin typeface="+mj-lt"/>
              </a:rPr>
              <a:t>term.</a:t>
            </a:r>
            <a:endParaRPr lang="en-GB" sz="2800" dirty="0">
              <a:latin typeface="+mj-lt"/>
            </a:endParaRPr>
          </a:p>
          <a:p>
            <a:pPr marL="285750" indent="-285750">
              <a:buFont typeface="Arial" panose="020B0604020202020204" pitchFamily="34" charset="0"/>
              <a:buChar char="•"/>
            </a:pPr>
            <a:endParaRPr lang="en-GB" sz="2800" dirty="0">
              <a:latin typeface="+mj-lt"/>
            </a:endParaRPr>
          </a:p>
          <a:p>
            <a:pPr marL="285750" indent="-285750">
              <a:buFont typeface="Arial" panose="020B0604020202020204" pitchFamily="34" charset="0"/>
              <a:buChar char="•"/>
            </a:pPr>
            <a:r>
              <a:rPr lang="en-GB" sz="2800" dirty="0">
                <a:latin typeface="+mj-lt"/>
              </a:rPr>
              <a:t>Reports of progress and attainment will be given out in the last week of each term</a:t>
            </a:r>
          </a:p>
          <a:p>
            <a:endParaRPr lang="en-GB" sz="2800" dirty="0">
              <a:latin typeface="+mj-lt"/>
            </a:endParaRPr>
          </a:p>
          <a:p>
            <a:pPr marL="285750" indent="-285750">
              <a:buFont typeface="Arial" panose="020B0604020202020204" pitchFamily="34" charset="0"/>
              <a:buChar char="•"/>
            </a:pPr>
            <a:r>
              <a:rPr lang="en-GB" sz="2800" dirty="0">
                <a:latin typeface="+mj-lt"/>
              </a:rPr>
              <a:t>If there are any issues/concerns with children please be reassured that you will be contacted straight </a:t>
            </a:r>
            <a:r>
              <a:rPr lang="en-GB" sz="2800" dirty="0" smtClean="0">
                <a:latin typeface="+mj-lt"/>
              </a:rPr>
              <a:t>away</a:t>
            </a:r>
            <a:r>
              <a:rPr lang="en-GB" sz="2800" dirty="0" smtClean="0">
                <a:latin typeface="+mj-lt"/>
              </a:rPr>
              <a:t>.</a:t>
            </a:r>
          </a:p>
          <a:p>
            <a:pPr marL="285750" indent="-285750">
              <a:buFont typeface="Arial" panose="020B0604020202020204" pitchFamily="34" charset="0"/>
              <a:buChar char="•"/>
            </a:pPr>
            <a:endParaRPr lang="en-GB" sz="2800" dirty="0">
              <a:latin typeface="+mj-lt"/>
            </a:endParaRPr>
          </a:p>
          <a:p>
            <a:pPr marL="285750" indent="-285750">
              <a:buFont typeface="Arial" panose="020B0604020202020204" pitchFamily="34" charset="0"/>
              <a:buChar char="•"/>
            </a:pPr>
            <a:r>
              <a:rPr lang="en-GB" sz="2800" dirty="0" smtClean="0">
                <a:latin typeface="+mj-lt"/>
              </a:rPr>
              <a:t>Year 6 SATs – no pressure, prepared through the year, further parent information session in Spring 1 </a:t>
            </a:r>
            <a:endParaRPr lang="en-GB" sz="2400" dirty="0">
              <a:latin typeface="+mj-lt"/>
            </a:endParaRPr>
          </a:p>
        </p:txBody>
      </p:sp>
    </p:spTree>
    <p:extLst>
      <p:ext uri="{BB962C8B-B14F-4D97-AF65-F5344CB8AC3E}">
        <p14:creationId xmlns:p14="http://schemas.microsoft.com/office/powerpoint/2010/main" val="16479451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Behaviour Policy </a:t>
            </a:r>
          </a:p>
        </p:txBody>
      </p:sp>
      <p:sp>
        <p:nvSpPr>
          <p:cNvPr id="3" name="Content Placeholder 2"/>
          <p:cNvSpPr>
            <a:spLocks noGrp="1"/>
          </p:cNvSpPr>
          <p:nvPr>
            <p:ph idx="1"/>
          </p:nvPr>
        </p:nvSpPr>
        <p:spPr>
          <a:xfrm>
            <a:off x="359532" y="1124744"/>
            <a:ext cx="8424936" cy="5184576"/>
          </a:xfrm>
        </p:spPr>
        <p:txBody>
          <a:bodyPr>
            <a:normAutofit fontScale="25000" lnSpcReduction="20000"/>
          </a:bodyPr>
          <a:lstStyle/>
          <a:p>
            <a:pPr marL="0" indent="0" algn="ctr">
              <a:buNone/>
            </a:pPr>
            <a:endParaRPr lang="en-GB" sz="6400" b="1" dirty="0">
              <a:latin typeface="+mj-lt"/>
              <a:cs typeface="Comic Sans MS"/>
            </a:endParaRPr>
          </a:p>
          <a:p>
            <a:pPr marL="0" indent="0">
              <a:buNone/>
            </a:pPr>
            <a:r>
              <a:rPr lang="en-GB" sz="6400" b="1" dirty="0">
                <a:latin typeface="+mj-lt"/>
                <a:cs typeface="Comic Sans MS"/>
              </a:rPr>
              <a:t>We take behaviour seriously at school.</a:t>
            </a:r>
          </a:p>
          <a:p>
            <a:pPr marL="0" indent="0">
              <a:buNone/>
            </a:pPr>
            <a:r>
              <a:rPr lang="en-GB" sz="6400" b="1" dirty="0">
                <a:latin typeface="+mj-lt"/>
                <a:cs typeface="Comic Sans MS"/>
              </a:rPr>
              <a:t>Everybody at Pendle has a right:</a:t>
            </a:r>
          </a:p>
          <a:p>
            <a:pPr marL="0" indent="0">
              <a:buNone/>
            </a:pPr>
            <a:r>
              <a:rPr lang="en-GB" sz="6400" b="1" dirty="0">
                <a:latin typeface="+mj-lt"/>
                <a:cs typeface="Comic Sans MS"/>
              </a:rPr>
              <a:t>•	To be safe</a:t>
            </a:r>
          </a:p>
          <a:p>
            <a:pPr marL="0" indent="0">
              <a:buNone/>
            </a:pPr>
            <a:r>
              <a:rPr lang="en-GB" sz="6400" b="1" dirty="0">
                <a:latin typeface="+mj-lt"/>
                <a:cs typeface="Comic Sans MS"/>
              </a:rPr>
              <a:t>•	To fair treatment</a:t>
            </a:r>
          </a:p>
          <a:p>
            <a:pPr marL="0" indent="0">
              <a:buNone/>
            </a:pPr>
            <a:r>
              <a:rPr lang="en-GB" sz="6400" b="1" dirty="0">
                <a:latin typeface="+mj-lt"/>
                <a:cs typeface="Comic Sans MS"/>
              </a:rPr>
              <a:t>•	To be heard</a:t>
            </a:r>
          </a:p>
          <a:p>
            <a:pPr marL="0" indent="0">
              <a:buNone/>
            </a:pPr>
            <a:r>
              <a:rPr lang="en-GB" sz="6400" b="1" dirty="0">
                <a:latin typeface="+mj-lt"/>
                <a:cs typeface="Comic Sans MS"/>
              </a:rPr>
              <a:t>•	To be treated with respect</a:t>
            </a:r>
          </a:p>
          <a:p>
            <a:pPr marL="0" indent="0">
              <a:buNone/>
            </a:pPr>
            <a:r>
              <a:rPr lang="en-GB" sz="6400" b="1" dirty="0">
                <a:latin typeface="+mj-lt"/>
                <a:cs typeface="Comic Sans MS"/>
              </a:rPr>
              <a:t>•	To learn and teach without unnecessary interruption</a:t>
            </a:r>
          </a:p>
          <a:p>
            <a:pPr marL="0" indent="0">
              <a:buNone/>
            </a:pPr>
            <a:endParaRPr lang="en-GB" sz="6400" b="1" dirty="0">
              <a:latin typeface="+mj-lt"/>
              <a:cs typeface="Comic Sans MS"/>
            </a:endParaRPr>
          </a:p>
          <a:p>
            <a:pPr marL="0" indent="0">
              <a:buNone/>
            </a:pPr>
            <a:r>
              <a:rPr lang="en-GB" sz="6400" b="1" dirty="0">
                <a:latin typeface="+mj-lt"/>
                <a:cs typeface="Comic Sans MS"/>
              </a:rPr>
              <a:t>We encourage good behaviour in school through clear rules, praise and rewards.</a:t>
            </a:r>
          </a:p>
          <a:p>
            <a:pPr marL="0" indent="0">
              <a:buNone/>
            </a:pPr>
            <a:r>
              <a:rPr lang="en-GB" sz="6400" b="1" dirty="0">
                <a:latin typeface="+mj-lt"/>
                <a:cs typeface="Comic Sans MS"/>
              </a:rPr>
              <a:t>If a child misbehaves they will be reminded of the rules and the choices they can make.</a:t>
            </a:r>
          </a:p>
          <a:p>
            <a:pPr marL="0" indent="0">
              <a:buNone/>
            </a:pPr>
            <a:r>
              <a:rPr lang="en-GB" sz="6400" b="1" dirty="0">
                <a:latin typeface="+mj-lt"/>
                <a:cs typeface="Comic Sans MS"/>
              </a:rPr>
              <a:t>If they continue to misbehave their initials will be written on the board. They then have the opportunity to behave appropriately and their name will be removed from the board. </a:t>
            </a:r>
          </a:p>
          <a:p>
            <a:pPr marL="0" indent="0">
              <a:buNone/>
            </a:pPr>
            <a:r>
              <a:rPr lang="en-GB" sz="6400" b="1" dirty="0">
                <a:latin typeface="+mj-lt"/>
                <a:cs typeface="Comic Sans MS"/>
              </a:rPr>
              <a:t>If they continue to misbehave that day they will move to red and will bring a red slip home so that you can discuss their behaviour with them. </a:t>
            </a:r>
          </a:p>
          <a:p>
            <a:pPr marL="0" indent="0">
              <a:buNone/>
            </a:pPr>
            <a:endParaRPr lang="en-GB" sz="6400" b="1" dirty="0">
              <a:latin typeface="+mj-lt"/>
              <a:cs typeface="Comic Sans MS"/>
            </a:endParaRPr>
          </a:p>
          <a:p>
            <a:pPr marL="0" indent="0">
              <a:buNone/>
            </a:pPr>
            <a:r>
              <a:rPr lang="en-GB" sz="6400" b="1" dirty="0">
                <a:latin typeface="+mj-lt"/>
                <a:cs typeface="Comic Sans MS"/>
              </a:rPr>
              <a:t>Weekly class prize draws take place to reward children who have behaved sensibly all week.</a:t>
            </a:r>
          </a:p>
          <a:p>
            <a:pPr marL="0" indent="0">
              <a:buNone/>
            </a:pPr>
            <a:endParaRPr lang="en-GB" sz="6400" b="1" dirty="0">
              <a:latin typeface="+mj-lt"/>
              <a:cs typeface="Comic Sans MS"/>
            </a:endParaRPr>
          </a:p>
          <a:p>
            <a:pPr marL="0" indent="0">
              <a:buNone/>
            </a:pPr>
            <a:r>
              <a:rPr lang="en-GB" sz="6400" b="1" dirty="0">
                <a:latin typeface="+mj-lt"/>
                <a:cs typeface="Comic Sans MS"/>
              </a:rPr>
              <a:t>Full details of our Behaviour Policy can be found on the website</a:t>
            </a:r>
            <a:r>
              <a:rPr lang="en-GB" sz="6400" b="1" dirty="0" smtClean="0">
                <a:latin typeface="+mj-lt"/>
                <a:cs typeface="Comic Sans MS"/>
              </a:rPr>
              <a:t>.</a:t>
            </a:r>
          </a:p>
          <a:p>
            <a:pPr marL="0" indent="0">
              <a:buNone/>
            </a:pPr>
            <a:endParaRPr lang="en-GB" sz="6400" b="1" dirty="0">
              <a:latin typeface="+mj-lt"/>
              <a:cs typeface="Comic Sans MS"/>
            </a:endParaRPr>
          </a:p>
          <a:p>
            <a:pPr marL="0" indent="0">
              <a:buNone/>
            </a:pPr>
            <a:r>
              <a:rPr lang="en-GB" sz="6400" b="1" dirty="0" smtClean="0">
                <a:latin typeface="+mj-lt"/>
                <a:cs typeface="Comic Sans MS"/>
              </a:rPr>
              <a:t>Lunchtime books</a:t>
            </a:r>
            <a:endParaRPr lang="en-GB" sz="6400" b="1" dirty="0">
              <a:latin typeface="+mj-lt"/>
              <a:cs typeface="Comic Sans MS"/>
            </a:endParaRPr>
          </a:p>
          <a:p>
            <a:pPr marL="0" indent="0">
              <a:buNone/>
            </a:pPr>
            <a:r>
              <a:rPr lang="en-GB" sz="3600" b="1" dirty="0" smtClean="0">
                <a:latin typeface="Comic Sans MS" panose="030F0702030302020204" pitchFamily="66" charset="0"/>
              </a:rPr>
              <a:t>. </a:t>
            </a:r>
            <a:endParaRPr lang="en-GB" sz="4000" b="1" dirty="0">
              <a:latin typeface="Comic Sans MS" panose="030F0702030302020204" pitchFamily="66" charset="0"/>
            </a:endParaRPr>
          </a:p>
          <a:p>
            <a:endParaRPr lang="en-GB" sz="4000" dirty="0">
              <a:latin typeface="Comic Sans MS" panose="030F0702030302020204" pitchFamily="66" charset="0"/>
            </a:endParaRPr>
          </a:p>
        </p:txBody>
      </p:sp>
    </p:spTree>
    <p:extLst>
      <p:ext uri="{BB962C8B-B14F-4D97-AF65-F5344CB8AC3E}">
        <p14:creationId xmlns:p14="http://schemas.microsoft.com/office/powerpoint/2010/main" val="16317421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3389" y="652075"/>
            <a:ext cx="7497221" cy="5553850"/>
          </a:xfrm>
          <a:prstGeom prst="rect">
            <a:avLst/>
          </a:prstGeom>
        </p:spPr>
      </p:pic>
    </p:spTree>
    <p:extLst>
      <p:ext uri="{BB962C8B-B14F-4D97-AF65-F5344CB8AC3E}">
        <p14:creationId xmlns:p14="http://schemas.microsoft.com/office/powerpoint/2010/main" val="9206470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7544" y="476672"/>
            <a:ext cx="8274496" cy="5605971"/>
          </a:xfrm>
          <a:prstGeom prst="rect">
            <a:avLst/>
          </a:prstGeom>
        </p:spPr>
      </p:pic>
    </p:spTree>
    <p:extLst>
      <p:ext uri="{BB962C8B-B14F-4D97-AF65-F5344CB8AC3E}">
        <p14:creationId xmlns:p14="http://schemas.microsoft.com/office/powerpoint/2010/main" val="15456616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23528" y="548680"/>
            <a:ext cx="7774632" cy="6048672"/>
          </a:xfrm>
        </p:spPr>
        <p:txBody>
          <a:bodyPr>
            <a:normAutofit fontScale="90000"/>
          </a:bodyPr>
          <a:lstStyle/>
          <a:p>
            <a:r>
              <a:rPr lang="en-GB" sz="2000" b="1" u="sng" dirty="0"/>
              <a:t>Online Safety 2025</a:t>
            </a:r>
            <a:br>
              <a:rPr lang="en-GB" sz="2000" b="1" u="sng" dirty="0"/>
            </a:br>
            <a:r>
              <a:rPr lang="en-GB" sz="2000" dirty="0"/>
              <a:t>At Pendle, we take this area of the curriculum very seriously as we have a duty to teach our children to be safe users of technology and the internet. Our children are taught to stay safe online through their weekly Computing sessions and the PSHE curriculum.</a:t>
            </a:r>
            <a:br>
              <a:rPr lang="en-GB" sz="2000" dirty="0"/>
            </a:br>
            <a:r>
              <a:rPr lang="en-GB" sz="2000" dirty="0"/>
              <a:t>Out of school there are a number of websites you, as parents and carers, can use for information and advice</a:t>
            </a:r>
            <a:r>
              <a:rPr lang="en-GB" sz="2000" dirty="0" smtClean="0"/>
              <a:t>:</a:t>
            </a:r>
            <a:br>
              <a:rPr lang="en-GB" sz="2000" dirty="0" smtClean="0"/>
            </a:br>
            <a:r>
              <a:rPr lang="en-GB" sz="2000" dirty="0"/>
              <a:t/>
            </a:r>
            <a:br>
              <a:rPr lang="en-GB" sz="2000" dirty="0"/>
            </a:br>
            <a:r>
              <a:rPr lang="en-GB" sz="2000" dirty="0"/>
              <a:t>•https://</a:t>
            </a:r>
            <a:r>
              <a:rPr lang="en-GB" sz="2000" dirty="0" smtClean="0"/>
              <a:t>swgfl.org.uk/resources/online-safety-guidance-for-parents</a:t>
            </a:r>
            <a:r>
              <a:rPr lang="en-GB" sz="2000" dirty="0"/>
              <a:t>/?</a:t>
            </a:r>
            <a:r>
              <a:rPr lang="en-GB" sz="2000" dirty="0" err="1" smtClean="0"/>
              <a:t>gad_source</a:t>
            </a:r>
            <a:r>
              <a:rPr lang="en-GB" sz="2000" dirty="0" smtClean="0"/>
              <a:t>=1&amp;gclid=EAIaIQobChMIjfzho5S0iAMVtZhQBh3KojbMEAMYAiAAEgKBjvD_BwE</a:t>
            </a:r>
            <a:r>
              <a:rPr lang="en-GB" sz="2000" dirty="0"/>
              <a:t/>
            </a:r>
            <a:br>
              <a:rPr lang="en-GB" sz="2000" dirty="0"/>
            </a:br>
            <a:r>
              <a:rPr lang="en-GB" sz="2000" dirty="0"/>
              <a:t>•https://www.childnet.com/help-and-advice/parents-and-carers</a:t>
            </a:r>
            <a:br>
              <a:rPr lang="en-GB" sz="2000" dirty="0"/>
            </a:br>
            <a:r>
              <a:rPr lang="en-GB" sz="2000" dirty="0"/>
              <a:t>•https://www.nspcc.org.uk/keeping-children-safe/online-safety/?gclsrc=aw.ds&amp;gad_source=1&amp;gclid=EAIaIQobChMIjfzho5S0iAMVtZhQBh3KojbMEAAYAyAAEgJcdPD_BwE&amp;gclsrc=aw.ds</a:t>
            </a:r>
            <a:br>
              <a:rPr lang="en-GB" sz="2000" dirty="0"/>
            </a:br>
            <a:r>
              <a:rPr lang="en-GB" sz="2000" dirty="0"/>
              <a:t>•https://saferinternet.org.uk/guide-and-resource/parents-and-carers</a:t>
            </a:r>
            <a:br>
              <a:rPr lang="en-GB" sz="2000" dirty="0"/>
            </a:br>
            <a:r>
              <a:rPr lang="en-GB" sz="2000" dirty="0"/>
              <a:t>•https://www.ceopeducation.co.uk/parents/</a:t>
            </a:r>
            <a:br>
              <a:rPr lang="en-GB" sz="2000" dirty="0"/>
            </a:br>
            <a:r>
              <a:rPr lang="en-GB" sz="2000" dirty="0"/>
              <a:t>•</a:t>
            </a:r>
            <a:br>
              <a:rPr lang="en-GB" sz="2000" dirty="0"/>
            </a:br>
            <a:r>
              <a:rPr lang="en-GB" sz="2000" dirty="0"/>
              <a:t>Please be aware the content on these sites is sensitive and adult led. Further information and other leaflets are available in school should you wish to know more.</a:t>
            </a:r>
            <a:r>
              <a:rPr lang="en-GB" dirty="0"/>
              <a:t/>
            </a:r>
            <a:br>
              <a:rPr lang="en-GB" dirty="0"/>
            </a:br>
            <a:endParaRPr lang="en-GB" dirty="0"/>
          </a:p>
        </p:txBody>
      </p:sp>
    </p:spTree>
    <p:extLst>
      <p:ext uri="{BB962C8B-B14F-4D97-AF65-F5344CB8AC3E}">
        <p14:creationId xmlns:p14="http://schemas.microsoft.com/office/powerpoint/2010/main" val="38504829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340768"/>
            <a:ext cx="8712968" cy="5078313"/>
          </a:xfrm>
          <a:prstGeom prst="rect">
            <a:avLst/>
          </a:prstGeom>
        </p:spPr>
        <p:txBody>
          <a:bodyPr wrap="square">
            <a:spAutoFit/>
          </a:bodyPr>
          <a:lstStyle/>
          <a:p>
            <a:r>
              <a:rPr lang="en-GB" dirty="0"/>
              <a:t>As children in Years 5 and 6 become increasingly independent and begin using mobile phones and social media platforms, it’s more important than ever that we work together to ensure their online experiences are safe, respectful, and age-appropriate.</a:t>
            </a:r>
          </a:p>
          <a:p>
            <a:endParaRPr lang="en-GB" dirty="0"/>
          </a:p>
          <a:p>
            <a:r>
              <a:rPr lang="en-GB" dirty="0"/>
              <a:t>We are seeing a growing number of pupils using apps such as WhatsApp, Snapchat, and </a:t>
            </a:r>
            <a:r>
              <a:rPr lang="en-GB" dirty="0" err="1"/>
              <a:t>TikTok</a:t>
            </a:r>
            <a:r>
              <a:rPr lang="en-GB" dirty="0"/>
              <a:t>, many of which have age restrictions of 13+. These platforms can expose children to risks such as inappropriate content, cyberbullying, and contact with strangers. Even within group chats, children may encounter peer pressure, exclusion, or upsetting messages.</a:t>
            </a:r>
          </a:p>
          <a:p>
            <a:endParaRPr lang="en-GB" dirty="0"/>
          </a:p>
          <a:p>
            <a:r>
              <a:rPr lang="en-GB" dirty="0"/>
              <a:t>We kindly ask all parents to:</a:t>
            </a:r>
          </a:p>
          <a:p>
            <a:endParaRPr lang="en-GB" dirty="0"/>
          </a:p>
          <a:p>
            <a:r>
              <a:rPr lang="en-GB" dirty="0"/>
              <a:t>Monitor your child’s phone use regularly, including messages, apps, and screen time.</a:t>
            </a:r>
          </a:p>
          <a:p>
            <a:r>
              <a:rPr lang="en-GB" dirty="0"/>
              <a:t>Discuss online safety with your child, including how to respond to inappropriate content or behaviour.</a:t>
            </a:r>
          </a:p>
          <a:p>
            <a:r>
              <a:rPr lang="en-GB" dirty="0"/>
              <a:t>Ensure privacy settings are enabled on all apps and devices.</a:t>
            </a:r>
          </a:p>
          <a:p>
            <a:r>
              <a:rPr lang="en-GB" dirty="0"/>
              <a:t>Remind children not to share personal information or photos online.</a:t>
            </a:r>
          </a:p>
          <a:p>
            <a:r>
              <a:rPr lang="en-GB" dirty="0"/>
              <a:t>Encourage open communication so they feel comfortable coming to you or a trusted adult if something worries them.</a:t>
            </a:r>
          </a:p>
        </p:txBody>
      </p:sp>
      <p:pic>
        <p:nvPicPr>
          <p:cNvPr id="3" name="Picture 2"/>
          <p:cNvPicPr>
            <a:picLocks noChangeAspect="1"/>
          </p:cNvPicPr>
          <p:nvPr/>
        </p:nvPicPr>
        <p:blipFill>
          <a:blip r:embed="rId2"/>
          <a:stretch>
            <a:fillRect/>
          </a:stretch>
        </p:blipFill>
        <p:spPr>
          <a:xfrm>
            <a:off x="3851920" y="268796"/>
            <a:ext cx="1860798" cy="1042047"/>
          </a:xfrm>
          <a:prstGeom prst="rect">
            <a:avLst/>
          </a:prstGeom>
        </p:spPr>
      </p:pic>
    </p:spTree>
    <p:extLst>
      <p:ext uri="{BB962C8B-B14F-4D97-AF65-F5344CB8AC3E}">
        <p14:creationId xmlns:p14="http://schemas.microsoft.com/office/powerpoint/2010/main" val="28680639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a:latin typeface="Comic Sans MS"/>
                <a:cs typeface="Comic Sans MS"/>
              </a:rPr>
              <a:t>Reminders</a:t>
            </a:r>
          </a:p>
        </p:txBody>
      </p:sp>
      <p:sp>
        <p:nvSpPr>
          <p:cNvPr id="3" name="Content Placeholder 2"/>
          <p:cNvSpPr>
            <a:spLocks noGrp="1"/>
          </p:cNvSpPr>
          <p:nvPr>
            <p:ph idx="1"/>
          </p:nvPr>
        </p:nvSpPr>
        <p:spPr/>
        <p:txBody>
          <a:bodyPr>
            <a:normAutofit fontScale="85000" lnSpcReduction="20000"/>
          </a:bodyPr>
          <a:lstStyle/>
          <a:p>
            <a:r>
              <a:rPr lang="en-US" sz="3600" dirty="0">
                <a:latin typeface="+mj-lt"/>
                <a:cs typeface="Comic Sans MS"/>
              </a:rPr>
              <a:t>Uniform to be named</a:t>
            </a:r>
          </a:p>
          <a:p>
            <a:r>
              <a:rPr lang="en-US" sz="3600" dirty="0">
                <a:latin typeface="+mj-lt"/>
                <a:cs typeface="Comic Sans MS"/>
              </a:rPr>
              <a:t>No </a:t>
            </a:r>
            <a:r>
              <a:rPr lang="en-GB" sz="3600" dirty="0" smtClean="0">
                <a:latin typeface="+mj-lt"/>
                <a:cs typeface="Comic Sans MS"/>
              </a:rPr>
              <a:t>jewellery</a:t>
            </a:r>
            <a:r>
              <a:rPr lang="en-US" sz="3600" dirty="0" smtClean="0">
                <a:latin typeface="+mj-lt"/>
                <a:cs typeface="Comic Sans MS"/>
              </a:rPr>
              <a:t> </a:t>
            </a:r>
            <a:r>
              <a:rPr lang="en-US" sz="3600" dirty="0">
                <a:latin typeface="+mj-lt"/>
                <a:cs typeface="Comic Sans MS"/>
              </a:rPr>
              <a:t>including earrings </a:t>
            </a:r>
          </a:p>
          <a:p>
            <a:r>
              <a:rPr lang="en-US" sz="3600" dirty="0">
                <a:latin typeface="+mj-lt"/>
                <a:cs typeface="Comic Sans MS"/>
              </a:rPr>
              <a:t>Hair to be tied up </a:t>
            </a:r>
          </a:p>
          <a:p>
            <a:r>
              <a:rPr lang="en-US" sz="3600" dirty="0">
                <a:latin typeface="+mj-lt"/>
                <a:cs typeface="Comic Sans MS"/>
              </a:rPr>
              <a:t>Toys and valuable items to be left at home</a:t>
            </a:r>
          </a:p>
          <a:p>
            <a:r>
              <a:rPr lang="en-US" sz="3600" dirty="0" smtClean="0">
                <a:latin typeface="+mj-lt"/>
                <a:cs typeface="Comic Sans MS"/>
              </a:rPr>
              <a:t>Phones are not to be brought into school unless it is </a:t>
            </a:r>
            <a:r>
              <a:rPr lang="en-US" sz="3600" b="1" u="sng" dirty="0" smtClean="0">
                <a:latin typeface="+mj-lt"/>
                <a:cs typeface="Comic Sans MS"/>
              </a:rPr>
              <a:t>essential </a:t>
            </a:r>
            <a:r>
              <a:rPr lang="en-US" sz="3600" dirty="0" smtClean="0">
                <a:latin typeface="+mj-lt"/>
                <a:cs typeface="Comic Sans MS"/>
              </a:rPr>
              <a:t> and must</a:t>
            </a:r>
            <a:r>
              <a:rPr lang="en-US" sz="3600" dirty="0">
                <a:latin typeface="+mj-lt"/>
                <a:cs typeface="Comic Sans MS"/>
              </a:rPr>
              <a:t> </a:t>
            </a:r>
            <a:r>
              <a:rPr lang="en-US" sz="3600" dirty="0" smtClean="0">
                <a:latin typeface="+mj-lt"/>
                <a:cs typeface="Comic Sans MS"/>
              </a:rPr>
              <a:t>be </a:t>
            </a:r>
            <a:r>
              <a:rPr lang="en-US" sz="3600" dirty="0">
                <a:latin typeface="+mj-lt"/>
                <a:cs typeface="Comic Sans MS"/>
              </a:rPr>
              <a:t>kept in the </a:t>
            </a:r>
            <a:r>
              <a:rPr lang="en-US" sz="3600" dirty="0" smtClean="0">
                <a:latin typeface="+mj-lt"/>
                <a:cs typeface="Comic Sans MS"/>
              </a:rPr>
              <a:t>office.</a:t>
            </a:r>
          </a:p>
          <a:p>
            <a:r>
              <a:rPr lang="en-US" sz="3600" dirty="0" smtClean="0">
                <a:latin typeface="+mj-lt"/>
                <a:cs typeface="Comic Sans MS"/>
              </a:rPr>
              <a:t>Black school shoes (not trainers) must be worn in school, unless doing PE.</a:t>
            </a:r>
          </a:p>
          <a:p>
            <a:r>
              <a:rPr lang="en-US" sz="3600" dirty="0" smtClean="0">
                <a:latin typeface="+mj-lt"/>
                <a:cs typeface="Comic Sans MS"/>
              </a:rPr>
              <a:t>Water bottles to be brought daily, water only, no squash or juice.</a:t>
            </a:r>
          </a:p>
        </p:txBody>
      </p:sp>
    </p:spTree>
    <p:extLst>
      <p:ext uri="{BB962C8B-B14F-4D97-AF65-F5344CB8AC3E}">
        <p14:creationId xmlns:p14="http://schemas.microsoft.com/office/powerpoint/2010/main" val="273283948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908720"/>
            <a:ext cx="7772400" cy="1181993"/>
          </a:xfrm>
        </p:spPr>
        <p:txBody>
          <a:bodyPr>
            <a:normAutofit fontScale="90000"/>
          </a:bodyPr>
          <a:lstStyle/>
          <a:p>
            <a:r>
              <a:rPr lang="en-GB" sz="4800" b="1" u="sng" dirty="0"/>
              <a:t>Thank you for </a:t>
            </a:r>
            <a:r>
              <a:rPr lang="en-GB" sz="4800" b="1" u="sng" dirty="0" smtClean="0"/>
              <a:t>your </a:t>
            </a:r>
            <a:r>
              <a:rPr lang="en-GB" sz="4800" b="1" u="sng" dirty="0"/>
              <a:t>time</a:t>
            </a:r>
            <a:br>
              <a:rPr lang="en-GB" sz="4800" b="1" u="sng" dirty="0"/>
            </a:br>
            <a:r>
              <a:rPr lang="en-GB" sz="4800" b="1" u="sng" dirty="0"/>
              <a:t/>
            </a:r>
            <a:br>
              <a:rPr lang="en-GB" sz="4800" b="1" u="sng" dirty="0"/>
            </a:br>
            <a:endParaRPr lang="en-GB" sz="3600" b="1" dirty="0"/>
          </a:p>
        </p:txBody>
      </p:sp>
      <p:pic>
        <p:nvPicPr>
          <p:cNvPr id="1026" name="Picture 2" descr="Image result for pendle primary school"/>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4782"/>
          <a:stretch/>
        </p:blipFill>
        <p:spPr bwMode="auto">
          <a:xfrm>
            <a:off x="2627784" y="2564904"/>
            <a:ext cx="3528392" cy="3359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77884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911</TotalTime>
  <Words>1564</Words>
  <Application>Microsoft Office PowerPoint</Application>
  <PresentationFormat>On-screen Show (4:3)</PresentationFormat>
  <Paragraphs>168</Paragraphs>
  <Slides>24</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Comic Sans MS</vt:lpstr>
      <vt:lpstr>Office Theme</vt:lpstr>
      <vt:lpstr>Welcome to UKS2 Meet the teacher information session</vt:lpstr>
      <vt:lpstr>UKS2 Team </vt:lpstr>
      <vt:lpstr>Communication </vt:lpstr>
      <vt:lpstr>Communication </vt:lpstr>
      <vt:lpstr>New Website! </vt:lpstr>
      <vt:lpstr>Designated Safeguarding Leads</vt:lpstr>
      <vt:lpstr>Mental Health and Wellbeing</vt:lpstr>
      <vt:lpstr>Equipment Needed  </vt:lpstr>
      <vt:lpstr>Equipment Needed </vt:lpstr>
      <vt:lpstr>Curriculum </vt:lpstr>
      <vt:lpstr>School Values</vt:lpstr>
      <vt:lpstr>Feedback</vt:lpstr>
      <vt:lpstr>Handwriting</vt:lpstr>
      <vt:lpstr>Homework </vt:lpstr>
      <vt:lpstr>Project Homework  Additional to this, each half term we are asking parents to work on a project at home with their child.   Homework Submissions</vt:lpstr>
      <vt:lpstr>PowerPoint Presentation</vt:lpstr>
      <vt:lpstr>Assessment </vt:lpstr>
      <vt:lpstr>Behaviour Policy </vt:lpstr>
      <vt:lpstr>PowerPoint Presentation</vt:lpstr>
      <vt:lpstr>PowerPoint Presentation</vt:lpstr>
      <vt:lpstr>Online Safety 2025 At Pendle, we take this area of the curriculum very seriously as we have a duty to teach our children to be safe users of technology and the internet. Our children are taught to stay safe online through their weekly Computing sessions and the PSHE curriculum. Out of school there are a number of websites you, as parents and carers, can use for information and advice:  •https://swgfl.org.uk/resources/online-safety-guidance-for-parents/?gad_source=1&amp;gclid=EAIaIQobChMIjfzho5S0iAMVtZhQBh3KojbMEAMYAiAAEgKBjvD_BwE •https://www.childnet.com/help-and-advice/parents-and-carers •https://www.nspcc.org.uk/keeping-children-safe/online-safety/?gclsrc=aw.ds&amp;gad_source=1&amp;gclid=EAIaIQobChMIjfzho5S0iAMVtZhQBh3KojbMEAAYAyAAEgJcdPD_BwE&amp;gclsrc=aw.ds •https://saferinternet.org.uk/guide-and-resource/parents-and-carers •https://www.ceopeducation.co.uk/parents/ • Please be aware the content on these sites is sensitive and adult led. Further information and other leaflets are available in school should you wish to know more. </vt:lpstr>
      <vt:lpstr>PowerPoint Presentation</vt:lpstr>
      <vt:lpstr>Reminders</vt:lpstr>
      <vt:lpstr>Thank you for your time  </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dc:title>
  <dc:creator>pendle</dc:creator>
  <cp:lastModifiedBy>Supply 1</cp:lastModifiedBy>
  <cp:revision>122</cp:revision>
  <dcterms:created xsi:type="dcterms:W3CDTF">2017-09-13T15:20:01Z</dcterms:created>
  <dcterms:modified xsi:type="dcterms:W3CDTF">2025-09-08T14:47:14Z</dcterms:modified>
</cp:coreProperties>
</file>