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5"/>
  </p:notesMasterIdLst>
  <p:sldIdLst>
    <p:sldId id="282" r:id="rId2"/>
    <p:sldId id="284" r:id="rId3"/>
    <p:sldId id="307" r:id="rId4"/>
    <p:sldId id="285" r:id="rId5"/>
    <p:sldId id="299" r:id="rId6"/>
    <p:sldId id="286" r:id="rId7"/>
    <p:sldId id="271" r:id="rId8"/>
    <p:sldId id="287" r:id="rId9"/>
    <p:sldId id="288" r:id="rId10"/>
    <p:sldId id="289" r:id="rId11"/>
    <p:sldId id="278" r:id="rId12"/>
    <p:sldId id="266" r:id="rId13"/>
    <p:sldId id="300" r:id="rId14"/>
    <p:sldId id="303" r:id="rId15"/>
    <p:sldId id="295" r:id="rId16"/>
    <p:sldId id="313" r:id="rId17"/>
    <p:sldId id="320" r:id="rId18"/>
    <p:sldId id="279" r:id="rId19"/>
    <p:sldId id="318" r:id="rId20"/>
    <p:sldId id="292" r:id="rId21"/>
    <p:sldId id="280" r:id="rId22"/>
    <p:sldId id="270" r:id="rId23"/>
    <p:sldId id="291"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6E94"/>
    <a:srgbClr val="20F806"/>
    <a:srgbClr val="58BBFF"/>
    <a:srgbClr val="96FF7A"/>
    <a:srgbClr val="76FF7B"/>
    <a:srgbClr val="84F9FF"/>
    <a:srgbClr val="35F4E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52" d="100"/>
          <a:sy n="52" d="100"/>
        </p:scale>
        <p:origin x="1363" y="43"/>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E45018-D2F5-4834-94EE-EA5D19A685AE}" type="datetimeFigureOut">
              <a:rPr lang="en-GB" smtClean="0"/>
              <a:t>09/09/2025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D6199E-E4C6-4714-B77C-405099A51B65}" type="slidenum">
              <a:rPr lang="en-GB" smtClean="0"/>
              <a:t>‹#›</a:t>
            </a:fld>
            <a:endParaRPr lang="en-GB"/>
          </a:p>
        </p:txBody>
      </p:sp>
    </p:spTree>
    <p:extLst>
      <p:ext uri="{BB962C8B-B14F-4D97-AF65-F5344CB8AC3E}">
        <p14:creationId xmlns:p14="http://schemas.microsoft.com/office/powerpoint/2010/main" val="4071899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A691B47C-8214-4F44-82BC-14961E6FFAC2}" type="datetimeFigureOut">
              <a:rPr lang="en-US" smtClean="0"/>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53C8957-1D3E-7F4C-AEB5-336FB7E42F6A}" type="slidenum">
              <a:rPr lang="en-US" smtClean="0"/>
              <a:t>‹#›</a:t>
            </a:fld>
            <a:endParaRPr lang="en-US" dirty="0"/>
          </a:p>
        </p:txBody>
      </p:sp>
    </p:spTree>
    <p:extLst>
      <p:ext uri="{BB962C8B-B14F-4D97-AF65-F5344CB8AC3E}">
        <p14:creationId xmlns:p14="http://schemas.microsoft.com/office/powerpoint/2010/main" val="18138867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A691B47C-8214-4F44-82BC-14961E6FFAC2}" type="datetimeFigureOut">
              <a:rPr lang="en-US" smtClean="0"/>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53C8957-1D3E-7F4C-AEB5-336FB7E42F6A}" type="slidenum">
              <a:rPr lang="en-US" smtClean="0"/>
              <a:t>‹#›</a:t>
            </a:fld>
            <a:endParaRPr lang="en-US" dirty="0"/>
          </a:p>
        </p:txBody>
      </p:sp>
    </p:spTree>
    <p:extLst>
      <p:ext uri="{BB962C8B-B14F-4D97-AF65-F5344CB8AC3E}">
        <p14:creationId xmlns:p14="http://schemas.microsoft.com/office/powerpoint/2010/main" val="10749606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A691B47C-8214-4F44-82BC-14961E6FFAC2}" type="datetimeFigureOut">
              <a:rPr lang="en-US" smtClean="0"/>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53C8957-1D3E-7F4C-AEB5-336FB7E42F6A}" type="slidenum">
              <a:rPr lang="en-US" smtClean="0"/>
              <a:t>‹#›</a:t>
            </a:fld>
            <a:endParaRPr lang="en-US" dirty="0"/>
          </a:p>
        </p:txBody>
      </p:sp>
    </p:spTree>
    <p:extLst>
      <p:ext uri="{BB962C8B-B14F-4D97-AF65-F5344CB8AC3E}">
        <p14:creationId xmlns:p14="http://schemas.microsoft.com/office/powerpoint/2010/main" val="33590109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A691B47C-8214-4F44-82BC-14961E6FFAC2}" type="datetimeFigureOut">
              <a:rPr lang="en-US" smtClean="0"/>
              <a:t>9/9/2025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53C8957-1D3E-7F4C-AEB5-336FB7E42F6A}" type="slidenum">
              <a:rPr lang="en-US" smtClean="0"/>
              <a:t>‹#›</a:t>
            </a:fld>
            <a:endParaRPr lang="en-US" dirty="0"/>
          </a:p>
        </p:txBody>
      </p:sp>
    </p:spTree>
    <p:extLst>
      <p:ext uri="{BB962C8B-B14F-4D97-AF65-F5344CB8AC3E}">
        <p14:creationId xmlns:p14="http://schemas.microsoft.com/office/powerpoint/2010/main" val="39033095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A691B47C-8214-4F44-82BC-14961E6FFAC2}" type="datetimeFigureOut">
              <a:rPr lang="en-US" smtClean="0"/>
              <a:t>9/9/2025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53C8957-1D3E-7F4C-AEB5-336FB7E42F6A}" type="slidenum">
              <a:rPr lang="en-US" smtClean="0"/>
              <a:t>‹#›</a:t>
            </a:fld>
            <a:endParaRPr lang="en-US" dirty="0"/>
          </a:p>
        </p:txBody>
      </p:sp>
    </p:spTree>
    <p:extLst>
      <p:ext uri="{BB962C8B-B14F-4D97-AF65-F5344CB8AC3E}">
        <p14:creationId xmlns:p14="http://schemas.microsoft.com/office/powerpoint/2010/main" val="41127642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A691B47C-8214-4F44-82BC-14961E6FFAC2}" type="datetimeFigureOut">
              <a:rPr lang="en-US" smtClean="0"/>
              <a:t>9/9/2025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53C8957-1D3E-7F4C-AEB5-336FB7E42F6A}" type="slidenum">
              <a:rPr lang="en-US" smtClean="0"/>
              <a:t>‹#›</a:t>
            </a:fld>
            <a:endParaRPr lang="en-US" dirty="0"/>
          </a:p>
        </p:txBody>
      </p:sp>
    </p:spTree>
    <p:extLst>
      <p:ext uri="{BB962C8B-B14F-4D97-AF65-F5344CB8AC3E}">
        <p14:creationId xmlns:p14="http://schemas.microsoft.com/office/powerpoint/2010/main" val="2159162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91B47C-8214-4F44-82BC-14961E6FFAC2}" type="datetimeFigureOut">
              <a:rPr lang="en-US" smtClean="0"/>
              <a:t>9/9/2025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53C8957-1D3E-7F4C-AEB5-336FB7E42F6A}" type="slidenum">
              <a:rPr lang="en-US" smtClean="0"/>
              <a:t>‹#›</a:t>
            </a:fld>
            <a:endParaRPr lang="en-US" dirty="0"/>
          </a:p>
        </p:txBody>
      </p:sp>
    </p:spTree>
    <p:extLst>
      <p:ext uri="{BB962C8B-B14F-4D97-AF65-F5344CB8AC3E}">
        <p14:creationId xmlns:p14="http://schemas.microsoft.com/office/powerpoint/2010/main" val="20229614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A691B47C-8214-4F44-82BC-14961E6FFAC2}" type="datetimeFigureOut">
              <a:rPr lang="en-US" smtClean="0"/>
              <a:t>9/9/2025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53C8957-1D3E-7F4C-AEB5-336FB7E42F6A}" type="slidenum">
              <a:rPr lang="en-US" smtClean="0"/>
              <a:t>‹#›</a:t>
            </a:fld>
            <a:endParaRPr lang="en-US" dirty="0"/>
          </a:p>
        </p:txBody>
      </p:sp>
    </p:spTree>
    <p:extLst>
      <p:ext uri="{BB962C8B-B14F-4D97-AF65-F5344CB8AC3E}">
        <p14:creationId xmlns:p14="http://schemas.microsoft.com/office/powerpoint/2010/main" val="36903444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A691B47C-8214-4F44-82BC-14961E6FFAC2}" type="datetimeFigureOut">
              <a:rPr lang="en-US" smtClean="0"/>
              <a:t>9/9/2025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53C8957-1D3E-7F4C-AEB5-336FB7E42F6A}" type="slidenum">
              <a:rPr lang="en-US" smtClean="0"/>
              <a:t>‹#›</a:t>
            </a:fld>
            <a:endParaRPr lang="en-US" dirty="0"/>
          </a:p>
        </p:txBody>
      </p:sp>
    </p:spTree>
    <p:extLst>
      <p:ext uri="{BB962C8B-B14F-4D97-AF65-F5344CB8AC3E}">
        <p14:creationId xmlns:p14="http://schemas.microsoft.com/office/powerpoint/2010/main" val="8288992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A691B47C-8214-4F44-82BC-14961E6FFAC2}" type="datetimeFigureOut">
              <a:rPr lang="en-US" smtClean="0"/>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53C8957-1D3E-7F4C-AEB5-336FB7E42F6A}" type="slidenum">
              <a:rPr lang="en-US" smtClean="0"/>
              <a:t>‹#›</a:t>
            </a:fld>
            <a:endParaRPr lang="en-US" dirty="0"/>
          </a:p>
        </p:txBody>
      </p:sp>
    </p:spTree>
    <p:extLst>
      <p:ext uri="{BB962C8B-B14F-4D97-AF65-F5344CB8AC3E}">
        <p14:creationId xmlns:p14="http://schemas.microsoft.com/office/powerpoint/2010/main" val="6311382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A691B47C-8214-4F44-82BC-14961E6FFAC2}" type="datetimeFigureOut">
              <a:rPr lang="en-US" smtClean="0"/>
              <a:t>9/9/2025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53C8957-1D3E-7F4C-AEB5-336FB7E42F6A}" type="slidenum">
              <a:rPr lang="en-US" smtClean="0"/>
              <a:t>‹#›</a:t>
            </a:fld>
            <a:endParaRPr lang="en-US" dirty="0"/>
          </a:p>
        </p:txBody>
      </p:sp>
    </p:spTree>
    <p:extLst>
      <p:ext uri="{BB962C8B-B14F-4D97-AF65-F5344CB8AC3E}">
        <p14:creationId xmlns:p14="http://schemas.microsoft.com/office/powerpoint/2010/main" val="42921723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91B47C-8214-4F44-82BC-14961E6FFAC2}" type="datetimeFigureOut">
              <a:rPr lang="en-US" smtClean="0"/>
              <a:t>9/9/2025</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3C8957-1D3E-7F4C-AEB5-336FB7E42F6A}" type="slidenum">
              <a:rPr lang="en-US" smtClean="0"/>
              <a:t>‹#›</a:t>
            </a:fld>
            <a:endParaRPr lang="en-US" dirty="0"/>
          </a:p>
        </p:txBody>
      </p:sp>
    </p:spTree>
    <p:extLst>
      <p:ext uri="{BB962C8B-B14F-4D97-AF65-F5344CB8AC3E}">
        <p14:creationId xmlns:p14="http://schemas.microsoft.com/office/powerpoint/2010/main" val="320881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topmarks.co.uk/maths-games/daily10" TargetMode="External"/><Relationship Id="rId2" Type="http://schemas.openxmlformats.org/officeDocument/2006/relationships/hyperlink" Target="https://www.bbc.co.uk/sport/supermovers/42612499"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hyperlink" Target="https://www.nspcc.org.uk/keeping-children-safe/online-safety/?gclsrc=aw.ds&amp;gad_source=1&amp;gclid=EAIaIQobChMIjfzho5S0iAMVtZhQBh3KojbMEAAYAyAAEgJcdPD_BwE&amp;gclsrc=aw.ds" TargetMode="External"/><Relationship Id="rId2" Type="http://schemas.openxmlformats.org/officeDocument/2006/relationships/hyperlink" Target="https://www.childnet.com/help-and-advice/parents-and-carers" TargetMode="External"/><Relationship Id="rId1" Type="http://schemas.openxmlformats.org/officeDocument/2006/relationships/slideLayout" Target="../slideLayouts/slideLayout7.xml"/><Relationship Id="rId5" Type="http://schemas.openxmlformats.org/officeDocument/2006/relationships/hyperlink" Target="https://www.ceopeducation.co.uk/parents/" TargetMode="External"/><Relationship Id="rId4" Type="http://schemas.openxmlformats.org/officeDocument/2006/relationships/hyperlink" Target="https://saferinternet.org.uk/guide-and-resource/parents-and-carers"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pendle.lancs.sch.uk"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5" name="TextBox 4"/>
          <p:cNvSpPr txBox="1"/>
          <p:nvPr/>
        </p:nvSpPr>
        <p:spPr>
          <a:xfrm>
            <a:off x="3742267" y="1947333"/>
            <a:ext cx="2438399" cy="584776"/>
          </a:xfrm>
          <a:prstGeom prst="rect">
            <a:avLst/>
          </a:prstGeom>
          <a:noFill/>
        </p:spPr>
        <p:txBody>
          <a:bodyPr wrap="square" rtlCol="0">
            <a:spAutoFit/>
          </a:bodyPr>
          <a:lstStyle/>
          <a:p>
            <a:r>
              <a:rPr lang="en-US" sz="3200" dirty="0" smtClean="0">
                <a:solidFill>
                  <a:srgbClr val="FFFF00"/>
                </a:solidFill>
                <a:latin typeface="Comic Sans MS"/>
                <a:cs typeface="Comic Sans MS"/>
              </a:rPr>
              <a:t>2018-2019</a:t>
            </a:r>
            <a:endParaRPr lang="en-US" sz="3200" dirty="0">
              <a:solidFill>
                <a:srgbClr val="FFFF00"/>
              </a:solidFill>
              <a:latin typeface="Comic Sans MS"/>
              <a:cs typeface="Comic Sans MS"/>
            </a:endParaRPr>
          </a:p>
        </p:txBody>
      </p:sp>
      <p:pic>
        <p:nvPicPr>
          <p:cNvPr id="6" name="Picture 5" descr="Meet the Teachers.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2" name="TextBox 1"/>
          <p:cNvSpPr txBox="1"/>
          <p:nvPr/>
        </p:nvSpPr>
        <p:spPr>
          <a:xfrm>
            <a:off x="2523283" y="5278055"/>
            <a:ext cx="4352081" cy="646331"/>
          </a:xfrm>
          <a:prstGeom prst="rect">
            <a:avLst/>
          </a:prstGeom>
          <a:solidFill>
            <a:schemeClr val="bg1"/>
          </a:solidFill>
        </p:spPr>
        <p:txBody>
          <a:bodyPr wrap="square" rtlCol="0">
            <a:spAutoFit/>
          </a:bodyPr>
          <a:lstStyle/>
          <a:p>
            <a:pPr algn="ctr"/>
            <a:r>
              <a:rPr lang="en-GB" sz="3600" dirty="0" smtClean="0">
                <a:latin typeface="Comic Sans MS" panose="030F0702030302020204" pitchFamily="66" charset="0"/>
              </a:rPr>
              <a:t>LKS2 2025</a:t>
            </a:r>
          </a:p>
        </p:txBody>
      </p:sp>
    </p:spTree>
    <p:extLst>
      <p:ext uri="{BB962C8B-B14F-4D97-AF65-F5344CB8AC3E}">
        <p14:creationId xmlns:p14="http://schemas.microsoft.com/office/powerpoint/2010/main" val="32422179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2" name="Picture 1" descr="Team R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3" name="TextBox 2"/>
          <p:cNvSpPr txBox="1"/>
          <p:nvPr/>
        </p:nvSpPr>
        <p:spPr>
          <a:xfrm>
            <a:off x="3643667" y="511981"/>
            <a:ext cx="4463081" cy="3354765"/>
          </a:xfrm>
          <a:prstGeom prst="rect">
            <a:avLst/>
          </a:prstGeom>
          <a:solidFill>
            <a:schemeClr val="bg1"/>
          </a:solidFill>
        </p:spPr>
        <p:txBody>
          <a:bodyPr wrap="none" rtlCol="0">
            <a:spAutoFit/>
          </a:bodyPr>
          <a:lstStyle/>
          <a:p>
            <a:r>
              <a:rPr lang="en-US" sz="4400" b="1" u="sng" dirty="0" smtClean="0">
                <a:latin typeface="Comic Sans MS"/>
                <a:cs typeface="Comic Sans MS"/>
              </a:rPr>
              <a:t>Our Team</a:t>
            </a:r>
            <a:endParaRPr lang="en-US" sz="4400" dirty="0">
              <a:latin typeface="Comic Sans MS"/>
              <a:cs typeface="Comic Sans MS"/>
            </a:endParaRPr>
          </a:p>
          <a:p>
            <a:r>
              <a:rPr lang="en-US" sz="2800" dirty="0" smtClean="0">
                <a:latin typeface="Comic Sans MS"/>
                <a:cs typeface="Comic Sans MS"/>
              </a:rPr>
              <a:t>Mrs Schofield</a:t>
            </a:r>
          </a:p>
          <a:p>
            <a:r>
              <a:rPr lang="en-US" sz="2800" dirty="0" err="1" smtClean="0">
                <a:latin typeface="Comic Sans MS"/>
                <a:cs typeface="Comic Sans MS"/>
              </a:rPr>
              <a:t>Mr</a:t>
            </a:r>
            <a:r>
              <a:rPr lang="en-US" sz="2800" dirty="0" smtClean="0">
                <a:latin typeface="Comic Sans MS"/>
                <a:cs typeface="Comic Sans MS"/>
              </a:rPr>
              <a:t> Taylor</a:t>
            </a:r>
          </a:p>
          <a:p>
            <a:r>
              <a:rPr lang="en-US" sz="2800" dirty="0" smtClean="0">
                <a:latin typeface="Comic Sans MS"/>
                <a:cs typeface="Comic Sans MS"/>
              </a:rPr>
              <a:t>Miss Ridgway</a:t>
            </a:r>
          </a:p>
          <a:p>
            <a:r>
              <a:rPr lang="en-US" sz="2800" dirty="0" err="1" smtClean="0">
                <a:latin typeface="Comic Sans MS"/>
                <a:cs typeface="Comic Sans MS"/>
              </a:rPr>
              <a:t>Mr</a:t>
            </a:r>
            <a:r>
              <a:rPr lang="en-US" sz="2800" dirty="0" smtClean="0">
                <a:latin typeface="Comic Sans MS"/>
                <a:cs typeface="Comic Sans MS"/>
              </a:rPr>
              <a:t> Morris</a:t>
            </a:r>
          </a:p>
          <a:p>
            <a:r>
              <a:rPr lang="en-US" sz="2800" dirty="0" err="1" smtClean="0">
                <a:latin typeface="Comic Sans MS"/>
                <a:cs typeface="Comic Sans MS"/>
              </a:rPr>
              <a:t>Mrs</a:t>
            </a:r>
            <a:r>
              <a:rPr lang="en-US" sz="2800" dirty="0" smtClean="0">
                <a:latin typeface="Comic Sans MS"/>
                <a:cs typeface="Comic Sans MS"/>
              </a:rPr>
              <a:t> Wardle</a:t>
            </a:r>
          </a:p>
          <a:p>
            <a:r>
              <a:rPr lang="en-US" sz="2800" dirty="0" smtClean="0">
                <a:latin typeface="Comic Sans MS"/>
                <a:cs typeface="Comic Sans MS"/>
              </a:rPr>
              <a:t>Miss Palmieri (Computing)</a:t>
            </a:r>
          </a:p>
        </p:txBody>
      </p:sp>
    </p:spTree>
    <p:extLst>
      <p:ext uri="{BB962C8B-B14F-4D97-AF65-F5344CB8AC3E}">
        <p14:creationId xmlns:p14="http://schemas.microsoft.com/office/powerpoint/2010/main" val="11550649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02660" y="1004208"/>
            <a:ext cx="8707211" cy="930728"/>
          </a:xfrm>
          <a:solidFill>
            <a:srgbClr val="7030A0"/>
          </a:solidFill>
          <a:ln w="57150">
            <a:solidFill>
              <a:srgbClr val="FFFF00"/>
            </a:solidFill>
          </a:ln>
        </p:spPr>
        <p:txBody>
          <a:bodyPr/>
          <a:lstStyle/>
          <a:p>
            <a:r>
              <a:rPr lang="en-US" dirty="0" smtClean="0">
                <a:solidFill>
                  <a:srgbClr val="FFFF00"/>
                </a:solidFill>
              </a:rPr>
              <a:t>Home /School</a:t>
            </a:r>
            <a:endParaRPr lang="en-GB" dirty="0">
              <a:solidFill>
                <a:srgbClr val="FFFF00"/>
              </a:solidFill>
            </a:endParaRPr>
          </a:p>
        </p:txBody>
      </p:sp>
      <p:sp>
        <p:nvSpPr>
          <p:cNvPr id="3" name="Subtitle 2"/>
          <p:cNvSpPr>
            <a:spLocks noGrp="1"/>
          </p:cNvSpPr>
          <p:nvPr>
            <p:ph type="subTitle" idx="1"/>
          </p:nvPr>
        </p:nvSpPr>
        <p:spPr>
          <a:xfrm>
            <a:off x="202661" y="2130879"/>
            <a:ext cx="8707210" cy="3686174"/>
          </a:xfrm>
          <a:solidFill>
            <a:srgbClr val="7030A0"/>
          </a:solidFill>
          <a:ln w="57150">
            <a:solidFill>
              <a:srgbClr val="FFFF00"/>
            </a:solidFill>
          </a:ln>
        </p:spPr>
        <p:txBody>
          <a:bodyPr>
            <a:normAutofit/>
          </a:bodyPr>
          <a:lstStyle/>
          <a:p>
            <a:r>
              <a:rPr lang="en-US" sz="2100" dirty="0" smtClean="0">
                <a:solidFill>
                  <a:srgbClr val="FFFF00"/>
                </a:solidFill>
              </a:rPr>
              <a:t>Please limit </a:t>
            </a:r>
            <a:r>
              <a:rPr lang="en-US" sz="2100" dirty="0">
                <a:solidFill>
                  <a:srgbClr val="FFFF00"/>
                </a:solidFill>
              </a:rPr>
              <a:t>the number of items that are travelling to and from school. With this in mind…</a:t>
            </a:r>
          </a:p>
          <a:p>
            <a:pPr marL="428625" indent="-428625" algn="l">
              <a:buFont typeface="Arial" panose="020B0604020202020204" pitchFamily="34" charset="0"/>
              <a:buChar char="•"/>
            </a:pPr>
            <a:r>
              <a:rPr lang="en-US" sz="2100" dirty="0">
                <a:solidFill>
                  <a:srgbClr val="FFFF00"/>
                </a:solidFill>
              </a:rPr>
              <a:t>Children should only bring their reading book and bag, lunch box, fruit snack and water bottle to school. </a:t>
            </a:r>
          </a:p>
          <a:p>
            <a:pPr marL="428625" indent="-428625" algn="l">
              <a:buFont typeface="Arial" panose="020B0604020202020204" pitchFamily="34" charset="0"/>
              <a:buChar char="•"/>
            </a:pPr>
            <a:r>
              <a:rPr lang="en-US" sz="2100" dirty="0">
                <a:solidFill>
                  <a:srgbClr val="FFFF00"/>
                </a:solidFill>
              </a:rPr>
              <a:t>PE kits should be kept in school.</a:t>
            </a:r>
          </a:p>
          <a:p>
            <a:pPr marL="428625" indent="-428625" algn="l">
              <a:buFont typeface="Arial" panose="020B0604020202020204" pitchFamily="34" charset="0"/>
              <a:buChar char="•"/>
            </a:pPr>
            <a:r>
              <a:rPr lang="en-US" sz="2100" dirty="0">
                <a:solidFill>
                  <a:srgbClr val="FFFF00"/>
                </a:solidFill>
              </a:rPr>
              <a:t>Please don’t allow your child to bring any toys, balls or items for show and tell etc. </a:t>
            </a:r>
          </a:p>
          <a:p>
            <a:pPr marL="428625" indent="-428625" algn="l">
              <a:buFont typeface="Arial" panose="020B0604020202020204" pitchFamily="34" charset="0"/>
              <a:buChar char="•"/>
            </a:pPr>
            <a:r>
              <a:rPr lang="en-US" sz="2100" dirty="0">
                <a:solidFill>
                  <a:srgbClr val="FFFF00"/>
                </a:solidFill>
              </a:rPr>
              <a:t>Please do not send in anything to share with others in class such as birthday </a:t>
            </a:r>
            <a:r>
              <a:rPr lang="en-US" sz="2100" dirty="0" smtClean="0">
                <a:solidFill>
                  <a:srgbClr val="FFFF00"/>
                </a:solidFill>
              </a:rPr>
              <a:t>cakes due to allergy issues.</a:t>
            </a:r>
            <a:endParaRPr lang="en-GB" sz="2100" dirty="0">
              <a:solidFill>
                <a:srgbClr val="FFFF00"/>
              </a:solidFill>
            </a:endParaRPr>
          </a:p>
        </p:txBody>
      </p:sp>
    </p:spTree>
    <p:extLst>
      <p:ext uri="{BB962C8B-B14F-4D97-AF65-F5344CB8AC3E}">
        <p14:creationId xmlns:p14="http://schemas.microsoft.com/office/powerpoint/2010/main" val="39345905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2" name="Picture 1" descr="Team Blue.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4" name="TextBox 3"/>
          <p:cNvSpPr txBox="1"/>
          <p:nvPr/>
        </p:nvSpPr>
        <p:spPr>
          <a:xfrm>
            <a:off x="3285067" y="358801"/>
            <a:ext cx="5423454" cy="5786199"/>
          </a:xfrm>
          <a:prstGeom prst="rect">
            <a:avLst/>
          </a:prstGeom>
          <a:solidFill>
            <a:schemeClr val="bg1"/>
          </a:solidFill>
        </p:spPr>
        <p:txBody>
          <a:bodyPr wrap="square" rtlCol="0">
            <a:spAutoFit/>
          </a:bodyPr>
          <a:lstStyle/>
          <a:p>
            <a:pPr algn="ctr"/>
            <a:r>
              <a:rPr lang="en-US" sz="3200" b="1" u="sng" dirty="0" smtClean="0">
                <a:latin typeface="Comic Sans MS"/>
                <a:cs typeface="Comic Sans MS"/>
              </a:rPr>
              <a:t>General Communication Information</a:t>
            </a:r>
          </a:p>
          <a:p>
            <a:pPr algn="ctr"/>
            <a:endParaRPr lang="en-US" sz="3200" b="1" u="sng" dirty="0" smtClean="0">
              <a:latin typeface="Comic Sans MS"/>
              <a:cs typeface="Comic Sans MS"/>
            </a:endParaRPr>
          </a:p>
          <a:p>
            <a:pPr algn="ctr"/>
            <a:r>
              <a:rPr lang="en-US" sz="2800" dirty="0" smtClean="0">
                <a:latin typeface="Comic Sans MS"/>
                <a:cs typeface="Comic Sans MS"/>
              </a:rPr>
              <a:t>You </a:t>
            </a:r>
            <a:r>
              <a:rPr lang="en-US" sz="2800" dirty="0">
                <a:latin typeface="Comic Sans MS"/>
                <a:cs typeface="Comic Sans MS"/>
              </a:rPr>
              <a:t>are always welcome to discuss any concerns you may have.</a:t>
            </a:r>
          </a:p>
          <a:p>
            <a:pPr algn="ctr"/>
            <a:r>
              <a:rPr lang="en-US" sz="2800" dirty="0">
                <a:latin typeface="Comic Sans MS"/>
                <a:cs typeface="Comic Sans MS"/>
              </a:rPr>
              <a:t>Feel free to </a:t>
            </a:r>
            <a:r>
              <a:rPr lang="en-US" sz="2800" dirty="0" smtClean="0">
                <a:latin typeface="Comic Sans MS"/>
                <a:cs typeface="Comic Sans MS"/>
              </a:rPr>
              <a:t>ring </a:t>
            </a:r>
            <a:r>
              <a:rPr lang="en-US" sz="2800" dirty="0">
                <a:latin typeface="Comic Sans MS"/>
                <a:cs typeface="Comic Sans MS"/>
              </a:rPr>
              <a:t>the school </a:t>
            </a:r>
            <a:r>
              <a:rPr lang="en-US" sz="2800" dirty="0" smtClean="0">
                <a:latin typeface="Comic Sans MS"/>
                <a:cs typeface="Comic Sans MS"/>
              </a:rPr>
              <a:t>office</a:t>
            </a:r>
            <a:r>
              <a:rPr lang="en-US" sz="2800" dirty="0">
                <a:latin typeface="Comic Sans MS"/>
                <a:cs typeface="Comic Sans MS"/>
              </a:rPr>
              <a:t> </a:t>
            </a:r>
            <a:r>
              <a:rPr lang="en-US" sz="2800" dirty="0" smtClean="0">
                <a:latin typeface="Comic Sans MS"/>
                <a:cs typeface="Comic Sans MS"/>
              </a:rPr>
              <a:t>to book an appointment or catch us at the start/end of the day.</a:t>
            </a:r>
          </a:p>
          <a:p>
            <a:pPr algn="ctr"/>
            <a:r>
              <a:rPr lang="en-US" sz="2800" dirty="0" smtClean="0">
                <a:latin typeface="Comic Sans MS"/>
                <a:cs typeface="Comic Sans MS"/>
              </a:rPr>
              <a:t>01200 423535</a:t>
            </a:r>
          </a:p>
          <a:p>
            <a:pPr algn="ctr"/>
            <a:r>
              <a:rPr lang="en-US" sz="3200" dirty="0" smtClean="0">
                <a:solidFill>
                  <a:srgbClr val="0000FF"/>
                </a:solidFill>
                <a:latin typeface="Comic Sans MS"/>
                <a:cs typeface="Comic Sans MS"/>
              </a:rPr>
              <a:t> </a:t>
            </a:r>
            <a:endParaRPr lang="en-US" sz="3200" dirty="0">
              <a:solidFill>
                <a:srgbClr val="0000FF"/>
              </a:solidFill>
              <a:latin typeface="Comic Sans MS"/>
              <a:cs typeface="Comic Sans MS"/>
            </a:endParaRPr>
          </a:p>
          <a:p>
            <a:endParaRPr lang="en-US" dirty="0"/>
          </a:p>
        </p:txBody>
      </p:sp>
    </p:spTree>
    <p:extLst>
      <p:ext uri="{BB962C8B-B14F-4D97-AF65-F5344CB8AC3E}">
        <p14:creationId xmlns:p14="http://schemas.microsoft.com/office/powerpoint/2010/main" val="26590106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2" name="Picture 1" descr="Team Blue.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4" name="TextBox 3"/>
          <p:cNvSpPr txBox="1"/>
          <p:nvPr/>
        </p:nvSpPr>
        <p:spPr>
          <a:xfrm>
            <a:off x="3285067" y="358801"/>
            <a:ext cx="5423454" cy="4216539"/>
          </a:xfrm>
          <a:prstGeom prst="rect">
            <a:avLst/>
          </a:prstGeom>
          <a:solidFill>
            <a:schemeClr val="bg1"/>
          </a:solidFill>
        </p:spPr>
        <p:txBody>
          <a:bodyPr wrap="square" rtlCol="0">
            <a:spAutoFit/>
          </a:bodyPr>
          <a:lstStyle/>
          <a:p>
            <a:pPr algn="ctr"/>
            <a:r>
              <a:rPr lang="en-US" sz="3200" b="1" u="sng" dirty="0" smtClean="0">
                <a:latin typeface="Comic Sans MS"/>
                <a:cs typeface="Comic Sans MS"/>
              </a:rPr>
              <a:t>Regular Communication and Information</a:t>
            </a:r>
          </a:p>
          <a:p>
            <a:pPr algn="ctr"/>
            <a:endParaRPr lang="en-US" sz="3200" b="1" u="sng" dirty="0" smtClean="0">
              <a:solidFill>
                <a:srgbClr val="0000FF"/>
              </a:solidFill>
              <a:latin typeface="Comic Sans MS"/>
              <a:cs typeface="Comic Sans MS"/>
            </a:endParaRPr>
          </a:p>
          <a:p>
            <a:r>
              <a:rPr lang="en-US" sz="2800" b="1" u="sng" dirty="0" smtClean="0">
                <a:solidFill>
                  <a:srgbClr val="FF0000"/>
                </a:solidFill>
                <a:latin typeface="Comic Sans MS"/>
                <a:cs typeface="Comic Sans MS"/>
              </a:rPr>
              <a:t>Please keep up to date on our learning though the following:</a:t>
            </a:r>
          </a:p>
          <a:p>
            <a:pPr marL="457200" indent="-457200">
              <a:buFont typeface="Arial"/>
              <a:buChar char="•"/>
            </a:pPr>
            <a:r>
              <a:rPr lang="en-US" sz="2800" dirty="0" smtClean="0">
                <a:latin typeface="Comic Sans MS"/>
                <a:cs typeface="Comic Sans MS"/>
              </a:rPr>
              <a:t>Parent Pay</a:t>
            </a:r>
            <a:endParaRPr lang="en-US" sz="2800" dirty="0">
              <a:latin typeface="Comic Sans MS"/>
              <a:cs typeface="Comic Sans MS"/>
            </a:endParaRPr>
          </a:p>
          <a:p>
            <a:pPr marL="457200" indent="-457200">
              <a:buFont typeface="Arial"/>
              <a:buChar char="•"/>
            </a:pPr>
            <a:r>
              <a:rPr lang="en-US" sz="2800" dirty="0" smtClean="0">
                <a:latin typeface="Comic Sans MS"/>
                <a:cs typeface="Comic Sans MS"/>
              </a:rPr>
              <a:t>Newsletters</a:t>
            </a:r>
          </a:p>
          <a:p>
            <a:pPr marL="457200" indent="-457200">
              <a:buFont typeface="Arial"/>
              <a:buChar char="•"/>
            </a:pPr>
            <a:r>
              <a:rPr lang="en-US" sz="2800" dirty="0" smtClean="0">
                <a:latin typeface="Comic Sans MS"/>
                <a:cs typeface="Comic Sans MS"/>
              </a:rPr>
              <a:t>Website</a:t>
            </a:r>
          </a:p>
          <a:p>
            <a:pPr marL="457200" indent="-457200">
              <a:buFont typeface="Arial"/>
              <a:buChar char="•"/>
            </a:pPr>
            <a:r>
              <a:rPr lang="en-US" sz="2800" dirty="0" smtClean="0">
                <a:latin typeface="Comic Sans MS"/>
                <a:cs typeface="Comic Sans MS"/>
              </a:rPr>
              <a:t>Topic Letters</a:t>
            </a:r>
            <a:r>
              <a:rPr lang="en-US" sz="3200" dirty="0" smtClean="0">
                <a:solidFill>
                  <a:srgbClr val="0000FF"/>
                </a:solidFill>
                <a:latin typeface="Comic Sans MS"/>
                <a:cs typeface="Comic Sans MS"/>
              </a:rPr>
              <a:t> </a:t>
            </a:r>
            <a:endParaRPr lang="en-US" sz="3200" dirty="0">
              <a:solidFill>
                <a:srgbClr val="0000FF"/>
              </a:solidFill>
              <a:latin typeface="Comic Sans MS"/>
              <a:cs typeface="Comic Sans MS"/>
            </a:endParaRPr>
          </a:p>
        </p:txBody>
      </p:sp>
    </p:spTree>
    <p:extLst>
      <p:ext uri="{BB962C8B-B14F-4D97-AF65-F5344CB8AC3E}">
        <p14:creationId xmlns:p14="http://schemas.microsoft.com/office/powerpoint/2010/main" val="12438024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2" name="Picture 1" descr="Team Green.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3" name="TextBox 2"/>
          <p:cNvSpPr txBox="1"/>
          <p:nvPr/>
        </p:nvSpPr>
        <p:spPr>
          <a:xfrm>
            <a:off x="3841620" y="421370"/>
            <a:ext cx="4939127" cy="4308872"/>
          </a:xfrm>
          <a:prstGeom prst="rect">
            <a:avLst/>
          </a:prstGeom>
          <a:solidFill>
            <a:schemeClr val="bg1"/>
          </a:solidFill>
        </p:spPr>
        <p:txBody>
          <a:bodyPr wrap="square" rtlCol="0">
            <a:spAutoFit/>
          </a:bodyPr>
          <a:lstStyle/>
          <a:p>
            <a:pPr algn="ctr"/>
            <a:r>
              <a:rPr lang="en-US" sz="3200" b="1" u="sng" dirty="0" smtClean="0">
                <a:latin typeface="Comic Sans MS"/>
                <a:cs typeface="Comic Sans MS"/>
              </a:rPr>
              <a:t>DSL</a:t>
            </a:r>
          </a:p>
          <a:p>
            <a:r>
              <a:rPr lang="en-US" sz="2800" dirty="0" smtClean="0">
                <a:latin typeface="Comic Sans MS"/>
                <a:cs typeface="Comic Sans MS"/>
              </a:rPr>
              <a:t>In </a:t>
            </a:r>
            <a:r>
              <a:rPr lang="en-US" sz="2800" dirty="0">
                <a:latin typeface="Comic Sans MS"/>
                <a:cs typeface="Comic Sans MS"/>
              </a:rPr>
              <a:t>school, we are fortunate to have 5</a:t>
            </a:r>
            <a:r>
              <a:rPr lang="en-US" sz="2800" dirty="0" smtClean="0">
                <a:latin typeface="Comic Sans MS"/>
                <a:cs typeface="Comic Sans MS"/>
              </a:rPr>
              <a:t> </a:t>
            </a:r>
            <a:r>
              <a:rPr lang="en-US" sz="2800" dirty="0">
                <a:latin typeface="Comic Sans MS"/>
                <a:cs typeface="Comic Sans MS"/>
              </a:rPr>
              <a:t>‘Designated Safeguarding Leaders’:</a:t>
            </a:r>
          </a:p>
          <a:p>
            <a:r>
              <a:rPr lang="en-US" sz="2800" dirty="0">
                <a:solidFill>
                  <a:srgbClr val="FF0000"/>
                </a:solidFill>
                <a:latin typeface="Comic Sans MS"/>
                <a:cs typeface="Comic Sans MS"/>
              </a:rPr>
              <a:t>Mrs Wendy </a:t>
            </a:r>
            <a:r>
              <a:rPr lang="en-US" sz="2800" dirty="0" smtClean="0">
                <a:solidFill>
                  <a:srgbClr val="FF0000"/>
                </a:solidFill>
                <a:latin typeface="Comic Sans MS"/>
                <a:cs typeface="Comic Sans MS"/>
              </a:rPr>
              <a:t>Nunns</a:t>
            </a:r>
            <a:endParaRPr lang="en-US" sz="2800" dirty="0">
              <a:solidFill>
                <a:srgbClr val="FF0000"/>
              </a:solidFill>
              <a:latin typeface="Comic Sans MS"/>
              <a:cs typeface="Comic Sans MS"/>
            </a:endParaRPr>
          </a:p>
          <a:p>
            <a:r>
              <a:rPr lang="en-US" sz="2800" dirty="0" err="1" smtClean="0">
                <a:solidFill>
                  <a:srgbClr val="FF0000"/>
                </a:solidFill>
                <a:latin typeface="Comic Sans MS"/>
                <a:cs typeface="Comic Sans MS"/>
              </a:rPr>
              <a:t>Mr</a:t>
            </a:r>
            <a:r>
              <a:rPr lang="en-US" sz="2800" dirty="0" smtClean="0">
                <a:solidFill>
                  <a:srgbClr val="FF0000"/>
                </a:solidFill>
                <a:latin typeface="Comic Sans MS"/>
                <a:cs typeface="Comic Sans MS"/>
              </a:rPr>
              <a:t> Morris (SENCO)</a:t>
            </a:r>
          </a:p>
          <a:p>
            <a:r>
              <a:rPr lang="en-US" sz="2800" dirty="0" smtClean="0">
                <a:solidFill>
                  <a:srgbClr val="FF0000"/>
                </a:solidFill>
                <a:latin typeface="Comic Sans MS"/>
                <a:cs typeface="Comic Sans MS"/>
              </a:rPr>
              <a:t>Mrs Schofield</a:t>
            </a:r>
          </a:p>
          <a:p>
            <a:r>
              <a:rPr lang="en-US" sz="2800" dirty="0" smtClean="0">
                <a:solidFill>
                  <a:srgbClr val="FF0000"/>
                </a:solidFill>
                <a:latin typeface="Comic Sans MS"/>
                <a:cs typeface="Comic Sans MS"/>
              </a:rPr>
              <a:t>Miss Markham</a:t>
            </a:r>
          </a:p>
          <a:p>
            <a:r>
              <a:rPr lang="en-US" sz="2800" dirty="0" err="1" smtClean="0">
                <a:solidFill>
                  <a:srgbClr val="FF0000"/>
                </a:solidFill>
                <a:latin typeface="Comic Sans MS"/>
                <a:cs typeface="Comic Sans MS"/>
              </a:rPr>
              <a:t>Mrs</a:t>
            </a:r>
            <a:r>
              <a:rPr lang="en-US" sz="2800" dirty="0" smtClean="0">
                <a:solidFill>
                  <a:srgbClr val="FF0000"/>
                </a:solidFill>
                <a:latin typeface="Comic Sans MS"/>
                <a:cs typeface="Comic Sans MS"/>
              </a:rPr>
              <a:t> Mercer</a:t>
            </a:r>
            <a:endParaRPr lang="en-US" sz="2800" dirty="0">
              <a:solidFill>
                <a:srgbClr val="FF0000"/>
              </a:solidFill>
              <a:latin typeface="Comic Sans MS"/>
              <a:cs typeface="Comic Sans MS"/>
            </a:endParaRPr>
          </a:p>
          <a:p>
            <a:endParaRPr lang="en-US" dirty="0"/>
          </a:p>
        </p:txBody>
      </p:sp>
      <p:sp>
        <p:nvSpPr>
          <p:cNvPr id="4" name="TextBox 3"/>
          <p:cNvSpPr txBox="1"/>
          <p:nvPr/>
        </p:nvSpPr>
        <p:spPr>
          <a:xfrm>
            <a:off x="2847373" y="5396833"/>
            <a:ext cx="5729468" cy="830997"/>
          </a:xfrm>
          <a:prstGeom prst="rect">
            <a:avLst/>
          </a:prstGeom>
          <a:solidFill>
            <a:schemeClr val="bg1"/>
          </a:solidFill>
        </p:spPr>
        <p:txBody>
          <a:bodyPr wrap="square" rtlCol="0">
            <a:spAutoFit/>
          </a:bodyPr>
          <a:lstStyle/>
          <a:p>
            <a:pPr algn="ctr"/>
            <a:r>
              <a:rPr lang="en-GB" sz="2400" b="1" dirty="0" smtClean="0">
                <a:latin typeface="Comic Sans MS" panose="030F0702030302020204" pitchFamily="66" charset="0"/>
              </a:rPr>
              <a:t>We are always ready to offer support, help and advice. </a:t>
            </a:r>
            <a:endParaRPr lang="en-GB" sz="2400" b="1" dirty="0">
              <a:latin typeface="Comic Sans MS" panose="030F0702030302020204" pitchFamily="66" charset="0"/>
            </a:endParaRPr>
          </a:p>
        </p:txBody>
      </p:sp>
    </p:spTree>
    <p:extLst>
      <p:ext uri="{BB962C8B-B14F-4D97-AF65-F5344CB8AC3E}">
        <p14:creationId xmlns:p14="http://schemas.microsoft.com/office/powerpoint/2010/main" val="36109986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solidFill>
                  <a:srgbClr val="000000"/>
                </a:solidFill>
                <a:latin typeface="Comic Sans MS"/>
                <a:cs typeface="Comic Sans MS"/>
              </a:rPr>
              <a:t>Our Governors</a:t>
            </a:r>
            <a:endParaRPr lang="en-US" b="1" u="sng" dirty="0">
              <a:solidFill>
                <a:srgbClr val="000000"/>
              </a:solidFill>
              <a:latin typeface="Comic Sans MS"/>
              <a:cs typeface="Comic Sans MS"/>
            </a:endParaRPr>
          </a:p>
        </p:txBody>
      </p:sp>
      <p:sp>
        <p:nvSpPr>
          <p:cNvPr id="3" name="Content Placeholder 2"/>
          <p:cNvSpPr>
            <a:spLocks noGrp="1"/>
          </p:cNvSpPr>
          <p:nvPr>
            <p:ph idx="1"/>
          </p:nvPr>
        </p:nvSpPr>
        <p:spPr>
          <a:xfrm>
            <a:off x="457200" y="1600200"/>
            <a:ext cx="5249333" cy="4851400"/>
          </a:xfrm>
          <a:solidFill>
            <a:schemeClr val="bg1"/>
          </a:solidFill>
        </p:spPr>
        <p:txBody>
          <a:bodyPr>
            <a:normAutofit/>
          </a:bodyPr>
          <a:lstStyle/>
          <a:p>
            <a:pPr marL="0" indent="0" algn="ctr">
              <a:buNone/>
            </a:pPr>
            <a:r>
              <a:rPr lang="en-US" sz="2800" dirty="0" smtClean="0">
                <a:solidFill>
                  <a:srgbClr val="000000"/>
                </a:solidFill>
                <a:latin typeface="Comic Sans MS"/>
                <a:cs typeface="Comic Sans MS"/>
              </a:rPr>
              <a:t>At Pendle, we are very privileged to have a very talented group of governors, with skills in many areas.</a:t>
            </a:r>
          </a:p>
          <a:p>
            <a:pPr marL="0" indent="0" algn="ctr">
              <a:buNone/>
            </a:pPr>
            <a:endParaRPr lang="en-US" sz="2800" dirty="0" smtClean="0">
              <a:solidFill>
                <a:srgbClr val="000000"/>
              </a:solidFill>
              <a:latin typeface="Comic Sans MS"/>
              <a:cs typeface="Comic Sans MS"/>
            </a:endParaRPr>
          </a:p>
          <a:p>
            <a:pPr marL="285750" indent="-285750" algn="ctr">
              <a:buFont typeface="Arial" charset="0"/>
              <a:buChar char="•"/>
            </a:pPr>
            <a:r>
              <a:rPr lang="en-GB" sz="2800" b="1" dirty="0" smtClean="0">
                <a:solidFill>
                  <a:srgbClr val="000000"/>
                </a:solidFill>
                <a:latin typeface="Comic Sans MS"/>
                <a:cs typeface="Comic Sans MS"/>
              </a:rPr>
              <a:t>Mr David Walton is </a:t>
            </a:r>
            <a:r>
              <a:rPr lang="en-GB" sz="2800" b="1" dirty="0">
                <a:solidFill>
                  <a:srgbClr val="000000"/>
                </a:solidFill>
                <a:latin typeface="Comic Sans MS"/>
                <a:cs typeface="Comic Sans MS"/>
              </a:rPr>
              <a:t>the </a:t>
            </a:r>
            <a:r>
              <a:rPr lang="en-GB" sz="2800" b="1" dirty="0" smtClean="0">
                <a:solidFill>
                  <a:srgbClr val="000000"/>
                </a:solidFill>
                <a:latin typeface="Comic Sans MS"/>
                <a:cs typeface="Comic Sans MS"/>
              </a:rPr>
              <a:t>Chair </a:t>
            </a:r>
            <a:r>
              <a:rPr lang="en-GB" sz="2800" b="1" dirty="0">
                <a:solidFill>
                  <a:srgbClr val="000000"/>
                </a:solidFill>
                <a:latin typeface="Comic Sans MS"/>
                <a:cs typeface="Comic Sans MS"/>
              </a:rPr>
              <a:t>of </a:t>
            </a:r>
            <a:r>
              <a:rPr lang="en-GB" sz="2800" b="1" dirty="0" smtClean="0">
                <a:solidFill>
                  <a:srgbClr val="000000"/>
                </a:solidFill>
                <a:latin typeface="Comic Sans MS"/>
                <a:cs typeface="Comic Sans MS"/>
              </a:rPr>
              <a:t>Governors</a:t>
            </a:r>
            <a:r>
              <a:rPr lang="en-GB" sz="2800" b="1" dirty="0">
                <a:solidFill>
                  <a:srgbClr val="000000"/>
                </a:solidFill>
                <a:latin typeface="Comic Sans MS"/>
                <a:cs typeface="Comic Sans MS"/>
              </a:rPr>
              <a:t>. </a:t>
            </a:r>
          </a:p>
          <a:p>
            <a:pPr marL="0" indent="0" algn="ctr">
              <a:buNone/>
            </a:pPr>
            <a:endParaRPr lang="en-US" sz="2800" dirty="0" smtClean="0">
              <a:solidFill>
                <a:srgbClr val="000000"/>
              </a:solidFill>
              <a:latin typeface="Comic Sans MS"/>
              <a:cs typeface="Comic Sans MS"/>
            </a:endParaRPr>
          </a:p>
          <a:p>
            <a:pPr marL="0" indent="0" algn="ctr">
              <a:buNone/>
            </a:pPr>
            <a:endParaRPr lang="en-US" sz="2800" dirty="0">
              <a:solidFill>
                <a:srgbClr val="000000"/>
              </a:solidFill>
              <a:latin typeface="Comic Sans MS"/>
              <a:cs typeface="Comic Sans MS"/>
            </a:endParaRPr>
          </a:p>
        </p:txBody>
      </p:sp>
      <p:pic>
        <p:nvPicPr>
          <p:cNvPr id="4" name="Picture 3" descr="Pendle Pupil white background.PNG"/>
          <p:cNvPicPr>
            <a:picLocks noChangeAspect="1"/>
          </p:cNvPicPr>
          <p:nvPr/>
        </p:nvPicPr>
        <p:blipFill rotWithShape="1">
          <a:blip r:embed="rId2">
            <a:extLst>
              <a:ext uri="{28A0092B-C50C-407E-A947-70E740481C1C}">
                <a14:useLocalDpi xmlns:a14="http://schemas.microsoft.com/office/drawing/2010/main" val="0"/>
              </a:ext>
            </a:extLst>
          </a:blip>
          <a:srcRect l="49815" t="20671" r="24815" b="5926"/>
          <a:stretch/>
        </p:blipFill>
        <p:spPr>
          <a:xfrm>
            <a:off x="6603999" y="1417638"/>
            <a:ext cx="2319867" cy="5033962"/>
          </a:xfrm>
          <a:prstGeom prst="rect">
            <a:avLst/>
          </a:prstGeom>
        </p:spPr>
      </p:pic>
    </p:spTree>
    <p:extLst>
      <p:ext uri="{BB962C8B-B14F-4D97-AF65-F5344CB8AC3E}">
        <p14:creationId xmlns:p14="http://schemas.microsoft.com/office/powerpoint/2010/main" val="8693476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2" name="Picture 1" descr="Team Yellow 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3" name="TextBox 2"/>
          <p:cNvSpPr txBox="1"/>
          <p:nvPr/>
        </p:nvSpPr>
        <p:spPr>
          <a:xfrm>
            <a:off x="3845462" y="1028305"/>
            <a:ext cx="4621613" cy="3170099"/>
          </a:xfrm>
          <a:prstGeom prst="rect">
            <a:avLst/>
          </a:prstGeom>
          <a:solidFill>
            <a:schemeClr val="bg1"/>
          </a:solidFill>
        </p:spPr>
        <p:txBody>
          <a:bodyPr wrap="square" rtlCol="0">
            <a:spAutoFit/>
          </a:bodyPr>
          <a:lstStyle/>
          <a:p>
            <a:pPr algn="ctr"/>
            <a:r>
              <a:rPr lang="en-US" sz="3200" b="1" u="sng" dirty="0" smtClean="0">
                <a:latin typeface="Comic Sans MS"/>
                <a:cs typeface="Comic Sans MS"/>
              </a:rPr>
              <a:t>Our Curriculum</a:t>
            </a:r>
          </a:p>
          <a:p>
            <a:pPr algn="ctr"/>
            <a:r>
              <a:rPr lang="en-US" sz="2800" dirty="0" smtClean="0">
                <a:latin typeface="Comic Sans MS"/>
                <a:cs typeface="Comic Sans MS"/>
              </a:rPr>
              <a:t>In </a:t>
            </a:r>
            <a:r>
              <a:rPr lang="en-US" sz="2800" dirty="0">
                <a:latin typeface="Comic Sans MS"/>
                <a:cs typeface="Comic Sans MS"/>
              </a:rPr>
              <a:t>class we aim to stretch, challenge and enhance children’s learning through a range of stimulating and creative learning opportunities.</a:t>
            </a:r>
          </a:p>
        </p:txBody>
      </p:sp>
    </p:spTree>
    <p:extLst>
      <p:ext uri="{BB962C8B-B14F-4D97-AF65-F5344CB8AC3E}">
        <p14:creationId xmlns:p14="http://schemas.microsoft.com/office/powerpoint/2010/main" val="31172835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2" name="Picture 1" descr="Team Yellow 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3" name="TextBox 2"/>
          <p:cNvSpPr txBox="1"/>
          <p:nvPr/>
        </p:nvSpPr>
        <p:spPr>
          <a:xfrm>
            <a:off x="3845462" y="428178"/>
            <a:ext cx="4621613" cy="4893647"/>
          </a:xfrm>
          <a:prstGeom prst="rect">
            <a:avLst/>
          </a:prstGeom>
          <a:solidFill>
            <a:schemeClr val="bg1"/>
          </a:solidFill>
        </p:spPr>
        <p:txBody>
          <a:bodyPr wrap="square" rtlCol="0">
            <a:spAutoFit/>
          </a:bodyPr>
          <a:lstStyle/>
          <a:p>
            <a:pPr algn="ctr"/>
            <a:r>
              <a:rPr lang="en-US" sz="3200" b="1" u="sng" dirty="0" smtClean="0">
                <a:latin typeface="Comic Sans MS"/>
                <a:cs typeface="Comic Sans MS"/>
              </a:rPr>
              <a:t>Our Curriculum</a:t>
            </a:r>
          </a:p>
          <a:p>
            <a:r>
              <a:rPr lang="en-US" sz="2800" dirty="0" smtClean="0">
                <a:latin typeface="Comic Sans MS"/>
                <a:cs typeface="Comic Sans MS"/>
              </a:rPr>
              <a:t>Maths </a:t>
            </a:r>
            <a:r>
              <a:rPr lang="en-US" sz="2800" dirty="0">
                <a:latin typeface="Comic Sans MS"/>
                <a:cs typeface="Comic Sans MS"/>
              </a:rPr>
              <a:t>and English are taught daily. Science is delivered for 2 hours a week, whilst the foundation subjects occupy the remainder of the week</a:t>
            </a:r>
            <a:r>
              <a:rPr lang="en-US" sz="2800" dirty="0" smtClean="0">
                <a:latin typeface="Comic Sans MS"/>
                <a:cs typeface="Comic Sans MS"/>
              </a:rPr>
              <a:t>.</a:t>
            </a:r>
          </a:p>
          <a:p>
            <a:r>
              <a:rPr lang="en-US" sz="2800" dirty="0" smtClean="0">
                <a:latin typeface="Comic Sans MS"/>
                <a:cs typeface="Comic Sans MS"/>
              </a:rPr>
              <a:t>Year group expectations can be found on the website.</a:t>
            </a:r>
            <a:endParaRPr lang="en-US" sz="2800" dirty="0">
              <a:latin typeface="Comic Sans MS"/>
              <a:cs typeface="Comic Sans MS"/>
            </a:endParaRPr>
          </a:p>
        </p:txBody>
      </p:sp>
    </p:spTree>
    <p:extLst>
      <p:ext uri="{BB962C8B-B14F-4D97-AF65-F5344CB8AC3E}">
        <p14:creationId xmlns:p14="http://schemas.microsoft.com/office/powerpoint/2010/main" val="36778743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2" name="Picture 1" descr="Team Yellow 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3" name="TextBox 2"/>
          <p:cNvSpPr txBox="1"/>
          <p:nvPr/>
        </p:nvSpPr>
        <p:spPr>
          <a:xfrm>
            <a:off x="4065381" y="507445"/>
            <a:ext cx="4621613" cy="5016758"/>
          </a:xfrm>
          <a:prstGeom prst="rect">
            <a:avLst/>
          </a:prstGeom>
          <a:solidFill>
            <a:schemeClr val="bg1"/>
          </a:solidFill>
        </p:spPr>
        <p:txBody>
          <a:bodyPr wrap="square" rtlCol="0">
            <a:spAutoFit/>
          </a:bodyPr>
          <a:lstStyle/>
          <a:p>
            <a:pPr algn="ctr"/>
            <a:r>
              <a:rPr lang="en-US" sz="3200" b="1" u="sng" dirty="0" smtClean="0">
                <a:latin typeface="Comic Sans MS"/>
                <a:cs typeface="Comic Sans MS"/>
              </a:rPr>
              <a:t>Our Curriculum</a:t>
            </a:r>
          </a:p>
          <a:p>
            <a:r>
              <a:rPr lang="en-US" sz="2400" dirty="0" smtClean="0">
                <a:latin typeface="Comic Sans MS"/>
                <a:cs typeface="Comic Sans MS"/>
              </a:rPr>
              <a:t>At </a:t>
            </a:r>
            <a:r>
              <a:rPr lang="en-US" sz="2400" dirty="0">
                <a:latin typeface="Comic Sans MS"/>
                <a:cs typeface="Comic Sans MS"/>
              </a:rPr>
              <a:t>Pendle, we understand the need for a healthy and active lifestyle and P.E. sessions take place weekly both in school and </a:t>
            </a:r>
            <a:r>
              <a:rPr lang="en-US" sz="2400" dirty="0" smtClean="0">
                <a:latin typeface="Comic Sans MS"/>
                <a:cs typeface="Comic Sans MS"/>
              </a:rPr>
              <a:t>later in the year at </a:t>
            </a:r>
            <a:r>
              <a:rPr lang="en-US" sz="2400" dirty="0" err="1">
                <a:latin typeface="Comic Sans MS"/>
                <a:cs typeface="Comic Sans MS"/>
              </a:rPr>
              <a:t>Roefield</a:t>
            </a:r>
            <a:r>
              <a:rPr lang="en-US" sz="2400" dirty="0" smtClean="0">
                <a:latin typeface="Comic Sans MS"/>
                <a:cs typeface="Comic Sans MS"/>
              </a:rPr>
              <a:t>.</a:t>
            </a:r>
          </a:p>
          <a:p>
            <a:endParaRPr lang="en-US" sz="2400" dirty="0">
              <a:latin typeface="Comic Sans MS"/>
              <a:cs typeface="Comic Sans MS"/>
            </a:endParaRPr>
          </a:p>
          <a:p>
            <a:r>
              <a:rPr lang="en-US" sz="2400" dirty="0" smtClean="0">
                <a:latin typeface="Comic Sans MS"/>
                <a:cs typeface="Comic Sans MS"/>
              </a:rPr>
              <a:t>For the first time, Year 3 and Year 4 will be swimming this year. Your child will need a sensible swimming costume, a towel and goggles (if wished) for these sessions.</a:t>
            </a:r>
            <a:endParaRPr lang="en-US" sz="2400" dirty="0">
              <a:latin typeface="Comic Sans MS"/>
              <a:cs typeface="Comic Sans MS"/>
            </a:endParaRPr>
          </a:p>
        </p:txBody>
      </p:sp>
    </p:spTree>
    <p:extLst>
      <p:ext uri="{BB962C8B-B14F-4D97-AF65-F5344CB8AC3E}">
        <p14:creationId xmlns:p14="http://schemas.microsoft.com/office/powerpoint/2010/main" val="1250214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solidFill>
                  <a:srgbClr val="000000"/>
                </a:solidFill>
                <a:latin typeface="Comic Sans MS"/>
                <a:cs typeface="Comic Sans MS"/>
              </a:rPr>
              <a:t>Using a pen</a:t>
            </a:r>
            <a:endParaRPr lang="en-US" b="1" u="sng" dirty="0">
              <a:solidFill>
                <a:srgbClr val="000000"/>
              </a:solidFill>
              <a:latin typeface="Comic Sans MS"/>
              <a:cs typeface="Comic Sans MS"/>
            </a:endParaRPr>
          </a:p>
        </p:txBody>
      </p:sp>
      <p:sp>
        <p:nvSpPr>
          <p:cNvPr id="3" name="Content Placeholder 2"/>
          <p:cNvSpPr>
            <a:spLocks noGrp="1"/>
          </p:cNvSpPr>
          <p:nvPr>
            <p:ph idx="1"/>
          </p:nvPr>
        </p:nvSpPr>
        <p:spPr>
          <a:xfrm>
            <a:off x="457200" y="2323487"/>
            <a:ext cx="8229600" cy="2757800"/>
          </a:xfrm>
          <a:solidFill>
            <a:schemeClr val="bg1"/>
          </a:solidFill>
        </p:spPr>
        <p:txBody>
          <a:bodyPr>
            <a:noAutofit/>
          </a:bodyPr>
          <a:lstStyle/>
          <a:p>
            <a:r>
              <a:rPr lang="en-US" sz="2800" dirty="0" smtClean="0">
                <a:solidFill>
                  <a:srgbClr val="000000"/>
                </a:solidFill>
                <a:latin typeface="Comic Sans MS"/>
                <a:cs typeface="Comic Sans MS"/>
              </a:rPr>
              <a:t>Once your child is a confident writer using the cursive script, they can write with a handwriting pen. </a:t>
            </a:r>
          </a:p>
          <a:p>
            <a:r>
              <a:rPr lang="en-US" sz="2800" dirty="0" smtClean="0">
                <a:solidFill>
                  <a:srgbClr val="7030A0"/>
                </a:solidFill>
                <a:latin typeface="Comic Sans MS"/>
                <a:cs typeface="Comic Sans MS"/>
              </a:rPr>
              <a:t>All the children edit and improve their work with a purple pen, during and after marking.</a:t>
            </a:r>
          </a:p>
          <a:p>
            <a:pPr marL="0" indent="0">
              <a:buNone/>
            </a:pPr>
            <a:endParaRPr lang="en-US" sz="2800" dirty="0" smtClean="0">
              <a:solidFill>
                <a:srgbClr val="7030A0"/>
              </a:solidFill>
              <a:latin typeface="Comic Sans MS"/>
              <a:cs typeface="Comic Sans MS"/>
            </a:endParaRPr>
          </a:p>
        </p:txBody>
      </p:sp>
      <p:pic>
        <p:nvPicPr>
          <p:cNvPr id="4" name="Picture 3" descr="Screen Shot 2018-09-12 at 10.09.1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53244" y="274638"/>
            <a:ext cx="1742573" cy="1913237"/>
          </a:xfrm>
          <a:prstGeom prst="rect">
            <a:avLst/>
          </a:prstGeom>
        </p:spPr>
      </p:pic>
    </p:spTree>
    <p:extLst>
      <p:ext uri="{BB962C8B-B14F-4D97-AF65-F5344CB8AC3E}">
        <p14:creationId xmlns:p14="http://schemas.microsoft.com/office/powerpoint/2010/main" val="16414948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latin typeface="Comic Sans MS"/>
                <a:cs typeface="Comic Sans MS"/>
              </a:rPr>
              <a:t>Homework</a:t>
            </a:r>
            <a:endParaRPr lang="en-US" b="1" u="sng" dirty="0">
              <a:latin typeface="Comic Sans MS"/>
              <a:cs typeface="Comic Sans MS"/>
            </a:endParaRPr>
          </a:p>
        </p:txBody>
      </p:sp>
      <p:sp>
        <p:nvSpPr>
          <p:cNvPr id="3" name="Content Placeholder 2"/>
          <p:cNvSpPr>
            <a:spLocks noGrp="1"/>
          </p:cNvSpPr>
          <p:nvPr>
            <p:ph idx="1"/>
          </p:nvPr>
        </p:nvSpPr>
        <p:spPr>
          <a:xfrm>
            <a:off x="457200" y="1417639"/>
            <a:ext cx="8229600" cy="4475162"/>
          </a:xfrm>
          <a:solidFill>
            <a:schemeClr val="bg1"/>
          </a:solidFill>
        </p:spPr>
        <p:txBody>
          <a:bodyPr>
            <a:normAutofit lnSpcReduction="10000"/>
          </a:bodyPr>
          <a:lstStyle/>
          <a:p>
            <a:r>
              <a:rPr lang="en-US" sz="1800" dirty="0">
                <a:latin typeface="Comic Sans MS"/>
                <a:cs typeface="Comic Sans MS"/>
              </a:rPr>
              <a:t>Reading books are to be taken home </a:t>
            </a:r>
            <a:r>
              <a:rPr lang="en-US" sz="1800" b="1" dirty="0">
                <a:latin typeface="Comic Sans MS"/>
                <a:cs typeface="Comic Sans MS"/>
              </a:rPr>
              <a:t>daily</a:t>
            </a:r>
            <a:r>
              <a:rPr lang="en-US" sz="1800" dirty="0">
                <a:latin typeface="Comic Sans MS"/>
                <a:cs typeface="Comic Sans MS"/>
              </a:rPr>
              <a:t> and returned the following morning.</a:t>
            </a:r>
          </a:p>
          <a:p>
            <a:r>
              <a:rPr lang="en-US" sz="1800" dirty="0">
                <a:latin typeface="Comic Sans MS"/>
                <a:cs typeface="Comic Sans MS"/>
              </a:rPr>
              <a:t>Children are responsible for their books and once completed, they are encouraged to ask for a new one. </a:t>
            </a:r>
            <a:r>
              <a:rPr lang="en-US" sz="1800" dirty="0" smtClean="0">
                <a:latin typeface="Comic Sans MS"/>
                <a:cs typeface="Comic Sans MS"/>
              </a:rPr>
              <a:t>New books are recorded and highlighted to show coverage.</a:t>
            </a:r>
            <a:endParaRPr lang="en-US" sz="1800" dirty="0">
              <a:latin typeface="Comic Sans MS"/>
              <a:cs typeface="Comic Sans MS"/>
            </a:endParaRPr>
          </a:p>
          <a:p>
            <a:r>
              <a:rPr lang="en-US" sz="1800" dirty="0">
                <a:latin typeface="Comic Sans MS"/>
                <a:cs typeface="Comic Sans MS"/>
              </a:rPr>
              <a:t>We set a half termly homework challenge for </a:t>
            </a:r>
            <a:r>
              <a:rPr lang="en-US" sz="1800" b="1" dirty="0">
                <a:latin typeface="Comic Sans MS"/>
                <a:cs typeface="Comic Sans MS"/>
              </a:rPr>
              <a:t>all</a:t>
            </a:r>
            <a:r>
              <a:rPr lang="en-US" sz="1800" dirty="0">
                <a:latin typeface="Comic Sans MS"/>
                <a:cs typeface="Comic Sans MS"/>
              </a:rPr>
              <a:t> pupils. Details can be found on our class page. </a:t>
            </a:r>
          </a:p>
          <a:p>
            <a:r>
              <a:rPr lang="en-US" sz="1800" dirty="0">
                <a:latin typeface="Comic Sans MS"/>
              </a:rPr>
              <a:t>TT Rock Stars homework is set weekly. Please ensure that your child completes their game allocation on time.</a:t>
            </a:r>
          </a:p>
          <a:p>
            <a:r>
              <a:rPr lang="en-US" sz="1800" dirty="0">
                <a:latin typeface="Comic Sans MS"/>
              </a:rPr>
              <a:t>Your child will need to know their</a:t>
            </a:r>
            <a:r>
              <a:rPr lang="en-US" sz="1800" b="1" dirty="0">
                <a:latin typeface="Comic Sans MS"/>
              </a:rPr>
              <a:t> username and password for TT </a:t>
            </a:r>
            <a:r>
              <a:rPr lang="en-US" sz="1800" dirty="0">
                <a:latin typeface="Comic Sans MS"/>
              </a:rPr>
              <a:t>as we will be logging on in class regularly too.</a:t>
            </a:r>
          </a:p>
          <a:p>
            <a:r>
              <a:rPr lang="en-US" sz="1800" dirty="0">
                <a:latin typeface="Comic Sans MS"/>
              </a:rPr>
              <a:t>Spelling patterns </a:t>
            </a:r>
            <a:r>
              <a:rPr lang="en-US" sz="1800" dirty="0" smtClean="0">
                <a:latin typeface="Comic Sans MS"/>
              </a:rPr>
              <a:t>can be found weekly on the website. </a:t>
            </a:r>
            <a:r>
              <a:rPr lang="en-US" sz="1800" dirty="0">
                <a:latin typeface="Comic Sans MS"/>
              </a:rPr>
              <a:t>Please encourage your child to learn the spelling patterns. There will </a:t>
            </a:r>
            <a:r>
              <a:rPr lang="en-US" sz="1800" b="1" dirty="0">
                <a:latin typeface="Comic Sans MS"/>
              </a:rPr>
              <a:t>not </a:t>
            </a:r>
            <a:r>
              <a:rPr lang="en-US" sz="1800" dirty="0">
                <a:latin typeface="Comic Sans MS"/>
              </a:rPr>
              <a:t>be a spelling test in school</a:t>
            </a:r>
            <a:r>
              <a:rPr lang="en-US" sz="1800" dirty="0" smtClean="0">
                <a:latin typeface="Comic Sans MS"/>
              </a:rPr>
              <a:t>.</a:t>
            </a:r>
          </a:p>
          <a:p>
            <a:r>
              <a:rPr lang="en-US" sz="1800" dirty="0" smtClean="0">
                <a:latin typeface="Comic Sans MS"/>
              </a:rPr>
              <a:t>Children are expected to record in their homework diaries daily and parents are required to sign weekly.</a:t>
            </a:r>
            <a:endParaRPr lang="en-US" sz="1800" dirty="0"/>
          </a:p>
        </p:txBody>
      </p:sp>
    </p:spTree>
    <p:extLst>
      <p:ext uri="{BB962C8B-B14F-4D97-AF65-F5344CB8AC3E}">
        <p14:creationId xmlns:p14="http://schemas.microsoft.com/office/powerpoint/2010/main" val="228306405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b="1" u="sng" dirty="0" smtClean="0">
                <a:latin typeface="Comic Sans MS"/>
                <a:cs typeface="Comic Sans MS"/>
              </a:rPr>
              <a:t>Times Tables</a:t>
            </a:r>
            <a:endParaRPr lang="en-US" b="1" u="sng" dirty="0">
              <a:latin typeface="Comic Sans MS"/>
              <a:cs typeface="Comic Sans MS"/>
            </a:endParaRPr>
          </a:p>
        </p:txBody>
      </p:sp>
      <p:sp>
        <p:nvSpPr>
          <p:cNvPr id="4" name="Content Placeholder 3"/>
          <p:cNvSpPr>
            <a:spLocks noGrp="1"/>
          </p:cNvSpPr>
          <p:nvPr>
            <p:ph idx="1"/>
          </p:nvPr>
        </p:nvSpPr>
        <p:spPr>
          <a:xfrm>
            <a:off x="457200" y="1417638"/>
            <a:ext cx="8229600" cy="4525963"/>
          </a:xfrm>
          <a:solidFill>
            <a:schemeClr val="bg1"/>
          </a:solidFill>
        </p:spPr>
        <p:txBody>
          <a:bodyPr>
            <a:normAutofit/>
          </a:bodyPr>
          <a:lstStyle/>
          <a:p>
            <a:pPr marL="0" indent="0">
              <a:buNone/>
            </a:pPr>
            <a:r>
              <a:rPr lang="en-US" sz="2800" dirty="0" smtClean="0">
                <a:latin typeface="Comic Sans MS"/>
                <a:cs typeface="Comic Sans MS"/>
              </a:rPr>
              <a:t>Year 4 pupils will be formally tested on their multiplication skills at the end of the school year. </a:t>
            </a:r>
          </a:p>
          <a:p>
            <a:pPr marL="0" indent="0">
              <a:buNone/>
            </a:pPr>
            <a:r>
              <a:rPr lang="en-US" sz="2800" dirty="0" smtClean="0">
                <a:latin typeface="Comic Sans MS"/>
                <a:cs typeface="Comic Sans MS"/>
              </a:rPr>
              <a:t>Year group expectations are:</a:t>
            </a:r>
          </a:p>
          <a:p>
            <a:r>
              <a:rPr lang="en-US" sz="2800" dirty="0" smtClean="0">
                <a:latin typeface="Comic Sans MS"/>
                <a:cs typeface="Comic Sans MS"/>
              </a:rPr>
              <a:t>Year 3: x2, x3, x4, x5, x8, x10</a:t>
            </a:r>
          </a:p>
          <a:p>
            <a:r>
              <a:rPr lang="en-US" sz="2800" dirty="0" smtClean="0">
                <a:latin typeface="Comic Sans MS"/>
                <a:cs typeface="Comic Sans MS"/>
              </a:rPr>
              <a:t>Year 4: ALL times tables up to 12x12</a:t>
            </a:r>
          </a:p>
          <a:p>
            <a:pPr fontAlgn="t"/>
            <a:r>
              <a:rPr lang="en-US" sz="2800" dirty="0" smtClean="0">
                <a:latin typeface="Comic Sans MS"/>
                <a:cs typeface="Comic Sans MS"/>
              </a:rPr>
              <a:t>Websites to consider </a:t>
            </a:r>
            <a:r>
              <a:rPr lang="en-GB" sz="2800" dirty="0" smtClean="0">
                <a:latin typeface="Comic Sans MS"/>
                <a:cs typeface="Comic Sans MS"/>
              </a:rPr>
              <a:t>apart from TT -</a:t>
            </a:r>
            <a:r>
              <a:rPr lang="en-US" sz="2800" dirty="0" smtClean="0">
                <a:latin typeface="Comic Sans MS"/>
                <a:cs typeface="Comic Sans MS"/>
              </a:rPr>
              <a:t> </a:t>
            </a:r>
          </a:p>
          <a:p>
            <a:pPr marL="0" indent="0" fontAlgn="t">
              <a:buNone/>
            </a:pPr>
            <a:r>
              <a:rPr lang="en-GB" sz="2400" b="1" dirty="0" smtClean="0">
                <a:latin typeface="Comic Sans MS"/>
                <a:cs typeface="Comic Sans MS"/>
                <a:hlinkClick r:id="rId2"/>
              </a:rPr>
              <a:t>https</a:t>
            </a:r>
            <a:r>
              <a:rPr lang="en-GB" sz="2400" b="1" dirty="0">
                <a:latin typeface="Comic Sans MS"/>
                <a:cs typeface="Comic Sans MS"/>
                <a:hlinkClick r:id="rId2"/>
              </a:rPr>
              <a:t>://www.bbc.co.uk/sport/supermovers/</a:t>
            </a:r>
            <a:r>
              <a:rPr lang="en-GB" sz="2400" b="1" dirty="0" smtClean="0">
                <a:latin typeface="Comic Sans MS"/>
                <a:cs typeface="Comic Sans MS"/>
                <a:hlinkClick r:id="rId2"/>
              </a:rPr>
              <a:t>42612499</a:t>
            </a:r>
            <a:endParaRPr lang="en-GB" sz="2400" b="1" dirty="0" smtClean="0">
              <a:latin typeface="Comic Sans MS"/>
              <a:cs typeface="Comic Sans MS"/>
            </a:endParaRPr>
          </a:p>
          <a:p>
            <a:pPr marL="0" indent="0" fontAlgn="t">
              <a:buNone/>
            </a:pPr>
            <a:r>
              <a:rPr lang="en-GB" sz="2400" b="1" dirty="0" smtClean="0">
                <a:latin typeface="Comic Sans MS"/>
                <a:cs typeface="Comic Sans MS"/>
                <a:hlinkClick r:id="rId3"/>
              </a:rPr>
              <a:t>https</a:t>
            </a:r>
            <a:r>
              <a:rPr lang="en-GB" sz="2400" b="1" dirty="0">
                <a:latin typeface="Comic Sans MS"/>
                <a:cs typeface="Comic Sans MS"/>
                <a:hlinkClick r:id="rId3"/>
              </a:rPr>
              <a:t>://www.topmarks.co.uk/maths-games/</a:t>
            </a:r>
            <a:r>
              <a:rPr lang="en-GB" sz="2400" b="1" dirty="0" smtClean="0">
                <a:latin typeface="Comic Sans MS"/>
                <a:cs typeface="Comic Sans MS"/>
                <a:hlinkClick r:id="rId3"/>
              </a:rPr>
              <a:t>daily10</a:t>
            </a:r>
            <a:endParaRPr lang="en-GB" sz="2400" dirty="0">
              <a:latin typeface="Comic Sans MS"/>
              <a:cs typeface="Comic Sans MS"/>
            </a:endParaRPr>
          </a:p>
          <a:p>
            <a:pPr marL="0" indent="0" fontAlgn="t">
              <a:buNone/>
            </a:pPr>
            <a:endParaRPr lang="en-US" dirty="0" smtClean="0"/>
          </a:p>
          <a:p>
            <a:pPr marL="0" indent="0">
              <a:buNone/>
            </a:pPr>
            <a:endParaRPr lang="en-US" dirty="0"/>
          </a:p>
        </p:txBody>
      </p:sp>
    </p:spTree>
    <p:extLst>
      <p:ext uri="{BB962C8B-B14F-4D97-AF65-F5344CB8AC3E}">
        <p14:creationId xmlns:p14="http://schemas.microsoft.com/office/powerpoint/2010/main" val="13477101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4" name="Picture 3" descr="Team Green.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5" name="TextBox 4"/>
          <p:cNvSpPr txBox="1"/>
          <p:nvPr/>
        </p:nvSpPr>
        <p:spPr>
          <a:xfrm>
            <a:off x="3979334" y="389467"/>
            <a:ext cx="4824447" cy="5970865"/>
          </a:xfrm>
          <a:prstGeom prst="rect">
            <a:avLst/>
          </a:prstGeom>
          <a:solidFill>
            <a:schemeClr val="bg1"/>
          </a:solidFill>
        </p:spPr>
        <p:txBody>
          <a:bodyPr wrap="square" rtlCol="0">
            <a:spAutoFit/>
          </a:bodyPr>
          <a:lstStyle/>
          <a:p>
            <a:r>
              <a:rPr lang="en-US" sz="2800" u="sng" dirty="0" smtClean="0">
                <a:latin typeface="Comic Sans MS"/>
                <a:cs typeface="Comic Sans MS"/>
              </a:rPr>
              <a:t>Please note the following:</a:t>
            </a:r>
          </a:p>
          <a:p>
            <a:pPr marL="457200" indent="-457200">
              <a:buFont typeface="Arial" panose="020B0604020202020204" pitchFamily="34" charset="0"/>
              <a:buChar char="•"/>
            </a:pPr>
            <a:r>
              <a:rPr lang="en-US" sz="2800" dirty="0" smtClean="0">
                <a:latin typeface="Comic Sans MS"/>
                <a:cs typeface="Comic Sans MS"/>
              </a:rPr>
              <a:t>Children with shoulder length hair should have it tied up at all times.</a:t>
            </a:r>
          </a:p>
          <a:p>
            <a:pPr marL="457200" indent="-457200">
              <a:buFont typeface="Arial" panose="020B0604020202020204" pitchFamily="34" charset="0"/>
              <a:buChar char="•"/>
            </a:pPr>
            <a:r>
              <a:rPr lang="en-US" sz="2800" dirty="0" smtClean="0">
                <a:latin typeface="Comic Sans MS"/>
                <a:cs typeface="Comic Sans MS"/>
              </a:rPr>
              <a:t>Children should not be wearing any jewellery or earrings.</a:t>
            </a:r>
          </a:p>
          <a:p>
            <a:pPr marL="457200" indent="-457200">
              <a:buFont typeface="Arial" panose="020B0604020202020204" pitchFamily="34" charset="0"/>
              <a:buChar char="•"/>
            </a:pPr>
            <a:r>
              <a:rPr lang="en-US" sz="2800" dirty="0" smtClean="0">
                <a:latin typeface="Comic Sans MS"/>
                <a:cs typeface="Comic Sans MS"/>
              </a:rPr>
              <a:t>Children should wear sensible school shoes, not black trainers.</a:t>
            </a:r>
          </a:p>
          <a:p>
            <a:pPr marL="457200" indent="-457200">
              <a:buFont typeface="Arial" panose="020B0604020202020204" pitchFamily="34" charset="0"/>
              <a:buChar char="•"/>
            </a:pPr>
            <a:r>
              <a:rPr lang="en-US" sz="2800" dirty="0">
                <a:latin typeface="Comic Sans MS"/>
                <a:cs typeface="Comic Sans MS"/>
              </a:rPr>
              <a:t>C</a:t>
            </a:r>
            <a:r>
              <a:rPr lang="en-US" sz="2800" dirty="0" smtClean="0">
                <a:latin typeface="Comic Sans MS"/>
                <a:cs typeface="Comic Sans MS"/>
              </a:rPr>
              <a:t>hildren should have all of their </a:t>
            </a:r>
            <a:r>
              <a:rPr lang="en-US" sz="2800" dirty="0" smtClean="0">
                <a:solidFill>
                  <a:srgbClr val="FF0000"/>
                </a:solidFill>
                <a:latin typeface="Comic Sans MS"/>
                <a:cs typeface="Comic Sans MS"/>
              </a:rPr>
              <a:t>uniform labelled</a:t>
            </a:r>
            <a:r>
              <a:rPr lang="en-US" sz="2800" dirty="0" smtClean="0">
                <a:latin typeface="Comic Sans MS"/>
                <a:cs typeface="Comic Sans MS"/>
              </a:rPr>
              <a:t>. </a:t>
            </a:r>
            <a:endParaRPr lang="en-US" sz="3200" dirty="0">
              <a:solidFill>
                <a:srgbClr val="FFFF00"/>
              </a:solidFill>
              <a:latin typeface="Comic Sans MS"/>
              <a:cs typeface="Comic Sans MS"/>
            </a:endParaRPr>
          </a:p>
          <a:p>
            <a:endParaRPr lang="en-US" dirty="0"/>
          </a:p>
        </p:txBody>
      </p:sp>
      <p:sp>
        <p:nvSpPr>
          <p:cNvPr id="6" name="TextBox 5"/>
          <p:cNvSpPr txBox="1"/>
          <p:nvPr/>
        </p:nvSpPr>
        <p:spPr>
          <a:xfrm>
            <a:off x="1439333" y="372534"/>
            <a:ext cx="1758815" cy="584775"/>
          </a:xfrm>
          <a:prstGeom prst="rect">
            <a:avLst/>
          </a:prstGeom>
          <a:noFill/>
        </p:spPr>
        <p:txBody>
          <a:bodyPr wrap="none" rtlCol="0">
            <a:spAutoFit/>
          </a:bodyPr>
          <a:lstStyle/>
          <a:p>
            <a:r>
              <a:rPr lang="en-US" sz="3200" b="1" u="sng" dirty="0" smtClean="0">
                <a:latin typeface="Comic Sans MS"/>
                <a:cs typeface="Comic Sans MS"/>
              </a:rPr>
              <a:t>Uniform</a:t>
            </a:r>
            <a:endParaRPr lang="en-US" sz="3200" b="1" u="sng" dirty="0">
              <a:latin typeface="Comic Sans MS"/>
              <a:cs typeface="Comic Sans MS"/>
            </a:endParaRPr>
          </a:p>
        </p:txBody>
      </p:sp>
    </p:spTree>
    <p:extLst>
      <p:ext uri="{BB962C8B-B14F-4D97-AF65-F5344CB8AC3E}">
        <p14:creationId xmlns:p14="http://schemas.microsoft.com/office/powerpoint/2010/main" val="136975818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4" name="Picture 3" descr="Team Green.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5" name="TextBox 4"/>
          <p:cNvSpPr txBox="1"/>
          <p:nvPr/>
        </p:nvSpPr>
        <p:spPr>
          <a:xfrm>
            <a:off x="3918850" y="372534"/>
            <a:ext cx="4824447" cy="923330"/>
          </a:xfrm>
          <a:prstGeom prst="rect">
            <a:avLst/>
          </a:prstGeom>
          <a:solidFill>
            <a:schemeClr val="bg1"/>
          </a:solidFill>
        </p:spPr>
        <p:txBody>
          <a:bodyPr wrap="square" rtlCol="0">
            <a:spAutoFit/>
          </a:bodyPr>
          <a:lstStyle/>
          <a:p>
            <a:pPr algn="ctr"/>
            <a:r>
              <a:rPr lang="en-US" dirty="0">
                <a:latin typeface="Comic Sans MS"/>
                <a:cs typeface="Comic Sans MS"/>
              </a:rPr>
              <a:t>Once again we have high expectations for children’s behaviour in class, around school and when taking part in visits</a:t>
            </a:r>
            <a:r>
              <a:rPr lang="en-US" dirty="0" smtClean="0">
                <a:latin typeface="Comic Sans MS"/>
                <a:cs typeface="Comic Sans MS"/>
              </a:rPr>
              <a:t>.</a:t>
            </a:r>
            <a:endParaRPr lang="en-US" dirty="0">
              <a:latin typeface="Comic Sans MS"/>
              <a:cs typeface="Comic Sans MS"/>
            </a:endParaRPr>
          </a:p>
        </p:txBody>
      </p:sp>
      <p:sp>
        <p:nvSpPr>
          <p:cNvPr id="6" name="TextBox 5"/>
          <p:cNvSpPr txBox="1"/>
          <p:nvPr/>
        </p:nvSpPr>
        <p:spPr>
          <a:xfrm>
            <a:off x="1439333" y="372534"/>
            <a:ext cx="2078814" cy="584776"/>
          </a:xfrm>
          <a:prstGeom prst="rect">
            <a:avLst/>
          </a:prstGeom>
          <a:noFill/>
        </p:spPr>
        <p:txBody>
          <a:bodyPr wrap="none" rtlCol="0">
            <a:spAutoFit/>
          </a:bodyPr>
          <a:lstStyle/>
          <a:p>
            <a:r>
              <a:rPr lang="en-US" sz="3200" b="1" u="sng" dirty="0" smtClean="0">
                <a:latin typeface="Comic Sans MS"/>
                <a:cs typeface="Comic Sans MS"/>
              </a:rPr>
              <a:t>Behaviour</a:t>
            </a:r>
            <a:endParaRPr lang="en-US" sz="3200" b="1" u="sng" dirty="0">
              <a:latin typeface="Comic Sans MS"/>
              <a:cs typeface="Comic Sans MS"/>
            </a:endParaRPr>
          </a:p>
        </p:txBody>
      </p:sp>
      <p:sp>
        <p:nvSpPr>
          <p:cNvPr id="7" name="TextBox 6"/>
          <p:cNvSpPr txBox="1"/>
          <p:nvPr/>
        </p:nvSpPr>
        <p:spPr>
          <a:xfrm>
            <a:off x="3937541" y="1668398"/>
            <a:ext cx="4824447" cy="2585323"/>
          </a:xfrm>
          <a:prstGeom prst="rect">
            <a:avLst/>
          </a:prstGeom>
          <a:solidFill>
            <a:schemeClr val="bg1"/>
          </a:solidFill>
        </p:spPr>
        <p:txBody>
          <a:bodyPr wrap="square" rtlCol="0">
            <a:spAutoFit/>
          </a:bodyPr>
          <a:lstStyle/>
          <a:p>
            <a:r>
              <a:rPr lang="en-GB" dirty="0" smtClean="0">
                <a:latin typeface="Comic Sans MS" panose="030F0702030302020204" pitchFamily="66" charset="0"/>
              </a:rPr>
              <a:t> </a:t>
            </a:r>
          </a:p>
          <a:p>
            <a:r>
              <a:rPr lang="en-GB" dirty="0" smtClean="0">
                <a:latin typeface="Comic Sans MS" panose="030F0702030302020204" pitchFamily="66" charset="0"/>
              </a:rPr>
              <a:t>We take behaviour seriously at school.</a:t>
            </a:r>
          </a:p>
          <a:p>
            <a:r>
              <a:rPr lang="en-GB" dirty="0" smtClean="0">
                <a:latin typeface="Comic Sans MS" panose="030F0702030302020204" pitchFamily="66" charset="0"/>
              </a:rPr>
              <a:t>Everybody </a:t>
            </a:r>
            <a:r>
              <a:rPr lang="en-GB" dirty="0">
                <a:latin typeface="Comic Sans MS" panose="030F0702030302020204" pitchFamily="66" charset="0"/>
              </a:rPr>
              <a:t>at Pendle has a right:</a:t>
            </a:r>
          </a:p>
          <a:p>
            <a:pPr marL="457200" lvl="0" indent="-457200">
              <a:buFont typeface="Arial" panose="020B0604020202020204" pitchFamily="34" charset="0"/>
              <a:buChar char="•"/>
            </a:pPr>
            <a:r>
              <a:rPr lang="en-US" dirty="0">
                <a:latin typeface="Comic Sans MS" panose="030F0702030302020204" pitchFamily="66" charset="0"/>
              </a:rPr>
              <a:t>To be safe</a:t>
            </a:r>
            <a:endParaRPr lang="en-GB" dirty="0">
              <a:latin typeface="Comic Sans MS" panose="030F0702030302020204" pitchFamily="66" charset="0"/>
            </a:endParaRPr>
          </a:p>
          <a:p>
            <a:pPr marL="457200" lvl="0" indent="-457200">
              <a:buFont typeface="Arial" panose="020B0604020202020204" pitchFamily="34" charset="0"/>
              <a:buChar char="•"/>
            </a:pPr>
            <a:r>
              <a:rPr lang="en-US" dirty="0">
                <a:latin typeface="Comic Sans MS" panose="030F0702030302020204" pitchFamily="66" charset="0"/>
              </a:rPr>
              <a:t>To fair treatment</a:t>
            </a:r>
            <a:endParaRPr lang="en-GB" dirty="0">
              <a:latin typeface="Comic Sans MS" panose="030F0702030302020204" pitchFamily="66" charset="0"/>
            </a:endParaRPr>
          </a:p>
          <a:p>
            <a:pPr marL="457200" lvl="0" indent="-457200">
              <a:buFont typeface="Arial" panose="020B0604020202020204" pitchFamily="34" charset="0"/>
              <a:buChar char="•"/>
            </a:pPr>
            <a:r>
              <a:rPr lang="en-US" dirty="0">
                <a:latin typeface="Comic Sans MS" panose="030F0702030302020204" pitchFamily="66" charset="0"/>
              </a:rPr>
              <a:t>To be heard</a:t>
            </a:r>
            <a:endParaRPr lang="en-GB" dirty="0">
              <a:latin typeface="Comic Sans MS" panose="030F0702030302020204" pitchFamily="66" charset="0"/>
            </a:endParaRPr>
          </a:p>
          <a:p>
            <a:pPr marL="457200" lvl="0" indent="-457200">
              <a:buFont typeface="Arial" panose="020B0604020202020204" pitchFamily="34" charset="0"/>
              <a:buChar char="•"/>
            </a:pPr>
            <a:r>
              <a:rPr lang="en-US" dirty="0">
                <a:latin typeface="Comic Sans MS" panose="030F0702030302020204" pitchFamily="66" charset="0"/>
              </a:rPr>
              <a:t>To be treated with respect</a:t>
            </a:r>
            <a:endParaRPr lang="en-GB" dirty="0">
              <a:latin typeface="Comic Sans MS" panose="030F0702030302020204" pitchFamily="66" charset="0"/>
            </a:endParaRPr>
          </a:p>
          <a:p>
            <a:pPr marL="457200" lvl="0" indent="-457200">
              <a:buFont typeface="Arial" panose="020B0604020202020204" pitchFamily="34" charset="0"/>
              <a:buChar char="•"/>
            </a:pPr>
            <a:r>
              <a:rPr lang="en-US" dirty="0">
                <a:latin typeface="Comic Sans MS" panose="030F0702030302020204" pitchFamily="66" charset="0"/>
              </a:rPr>
              <a:t>To learn and teach without unnecessary interruption</a:t>
            </a:r>
            <a:endParaRPr lang="en-GB" dirty="0">
              <a:latin typeface="Comic Sans MS" panose="030F0702030302020204" pitchFamily="66" charset="0"/>
            </a:endParaRPr>
          </a:p>
        </p:txBody>
      </p:sp>
      <p:sp>
        <p:nvSpPr>
          <p:cNvPr id="3" name="TextBox 2"/>
          <p:cNvSpPr txBox="1"/>
          <p:nvPr/>
        </p:nvSpPr>
        <p:spPr>
          <a:xfrm>
            <a:off x="3918850" y="4884516"/>
            <a:ext cx="4824447" cy="646331"/>
          </a:xfrm>
          <a:prstGeom prst="rect">
            <a:avLst/>
          </a:prstGeom>
          <a:solidFill>
            <a:schemeClr val="bg1"/>
          </a:solidFill>
        </p:spPr>
        <p:txBody>
          <a:bodyPr wrap="square" rtlCol="0">
            <a:spAutoFit/>
          </a:bodyPr>
          <a:lstStyle/>
          <a:p>
            <a:r>
              <a:rPr lang="en-GB" dirty="0">
                <a:latin typeface="Comic Sans MS" panose="030F0702030302020204" pitchFamily="66" charset="0"/>
              </a:rPr>
              <a:t>Full details of our Behaviour Policy can be found on the website</a:t>
            </a:r>
            <a:r>
              <a:rPr lang="en-GB" dirty="0" smtClean="0">
                <a:latin typeface="Comic Sans MS" panose="030F0702030302020204" pitchFamily="66" charset="0"/>
              </a:rPr>
              <a:t>.</a:t>
            </a:r>
            <a:endParaRPr lang="en-GB" dirty="0">
              <a:latin typeface="Comic Sans MS" panose="030F0702030302020204" pitchFamily="66" charset="0"/>
            </a:endParaRPr>
          </a:p>
        </p:txBody>
      </p:sp>
    </p:spTree>
    <p:extLst>
      <p:ext uri="{BB962C8B-B14F-4D97-AF65-F5344CB8AC3E}">
        <p14:creationId xmlns:p14="http://schemas.microsoft.com/office/powerpoint/2010/main" val="26173605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4" name="Picture 3" descr="Team Green.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6" name="TextBox 5"/>
          <p:cNvSpPr txBox="1"/>
          <p:nvPr/>
        </p:nvSpPr>
        <p:spPr>
          <a:xfrm>
            <a:off x="1439333" y="372534"/>
            <a:ext cx="2078814" cy="584776"/>
          </a:xfrm>
          <a:prstGeom prst="rect">
            <a:avLst/>
          </a:prstGeom>
          <a:noFill/>
        </p:spPr>
        <p:txBody>
          <a:bodyPr wrap="none" rtlCol="0">
            <a:spAutoFit/>
          </a:bodyPr>
          <a:lstStyle/>
          <a:p>
            <a:r>
              <a:rPr lang="en-US" sz="3200" b="1" u="sng" dirty="0" smtClean="0">
                <a:latin typeface="Comic Sans MS"/>
                <a:cs typeface="Comic Sans MS"/>
              </a:rPr>
              <a:t>Behaviour</a:t>
            </a:r>
            <a:endParaRPr lang="en-US" sz="3200" b="1" u="sng" dirty="0">
              <a:latin typeface="Comic Sans MS"/>
              <a:cs typeface="Comic Sans MS"/>
            </a:endParaRPr>
          </a:p>
        </p:txBody>
      </p:sp>
      <p:pic>
        <p:nvPicPr>
          <p:cNvPr id="7" name="Picture 6"/>
          <p:cNvPicPr>
            <a:picLocks noChangeAspect="1"/>
          </p:cNvPicPr>
          <p:nvPr/>
        </p:nvPicPr>
        <p:blipFill>
          <a:blip r:embed="rId3"/>
          <a:stretch>
            <a:fillRect/>
          </a:stretch>
        </p:blipFill>
        <p:spPr>
          <a:xfrm>
            <a:off x="2478740" y="1329844"/>
            <a:ext cx="2394510" cy="3310058"/>
          </a:xfrm>
          <a:prstGeom prst="rect">
            <a:avLst/>
          </a:prstGeom>
        </p:spPr>
      </p:pic>
      <p:pic>
        <p:nvPicPr>
          <p:cNvPr id="2" name="Picture 1"/>
          <p:cNvPicPr>
            <a:picLocks noChangeAspect="1"/>
          </p:cNvPicPr>
          <p:nvPr/>
        </p:nvPicPr>
        <p:blipFill>
          <a:blip r:embed="rId4"/>
          <a:stretch>
            <a:fillRect/>
          </a:stretch>
        </p:blipFill>
        <p:spPr>
          <a:xfrm>
            <a:off x="4598981" y="372534"/>
            <a:ext cx="2409643" cy="3353695"/>
          </a:xfrm>
          <a:prstGeom prst="rect">
            <a:avLst/>
          </a:prstGeom>
        </p:spPr>
      </p:pic>
      <p:pic>
        <p:nvPicPr>
          <p:cNvPr id="3" name="Picture 2"/>
          <p:cNvPicPr>
            <a:picLocks noChangeAspect="1"/>
          </p:cNvPicPr>
          <p:nvPr/>
        </p:nvPicPr>
        <p:blipFill>
          <a:blip r:embed="rId5"/>
          <a:stretch>
            <a:fillRect/>
          </a:stretch>
        </p:blipFill>
        <p:spPr>
          <a:xfrm>
            <a:off x="6233120" y="3135606"/>
            <a:ext cx="2463607" cy="3415301"/>
          </a:xfrm>
          <a:prstGeom prst="rect">
            <a:avLst/>
          </a:prstGeom>
        </p:spPr>
      </p:pic>
      <p:sp>
        <p:nvSpPr>
          <p:cNvPr id="8" name="TextBox 7"/>
          <p:cNvSpPr txBox="1"/>
          <p:nvPr/>
        </p:nvSpPr>
        <p:spPr>
          <a:xfrm>
            <a:off x="2789499" y="5023413"/>
            <a:ext cx="3171463" cy="923330"/>
          </a:xfrm>
          <a:prstGeom prst="rect">
            <a:avLst/>
          </a:prstGeom>
          <a:solidFill>
            <a:schemeClr val="bg1"/>
          </a:solidFill>
        </p:spPr>
        <p:txBody>
          <a:bodyPr wrap="square" rtlCol="0">
            <a:spAutoFit/>
          </a:bodyPr>
          <a:lstStyle/>
          <a:p>
            <a:r>
              <a:rPr lang="en-GB" dirty="0" smtClean="0">
                <a:latin typeface="Comic Sans MS" panose="030F0702030302020204" pitchFamily="66" charset="0"/>
              </a:rPr>
              <a:t>We would like our pupils to be ready, respectful and safe at all times. </a:t>
            </a:r>
            <a:endParaRPr lang="en-GB" dirty="0">
              <a:latin typeface="Comic Sans MS" panose="030F0702030302020204" pitchFamily="66" charset="0"/>
            </a:endParaRPr>
          </a:p>
        </p:txBody>
      </p:sp>
    </p:spTree>
    <p:extLst>
      <p:ext uri="{BB962C8B-B14F-4D97-AF65-F5344CB8AC3E}">
        <p14:creationId xmlns:p14="http://schemas.microsoft.com/office/powerpoint/2010/main" val="13041867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318655" y="283040"/>
            <a:ext cx="8465127" cy="6027291"/>
          </a:xfrm>
          <a:prstGeom prst="rect">
            <a:avLst/>
          </a:prstGeom>
        </p:spPr>
        <p:txBody>
          <a:bodyPr wrap="square">
            <a:spAutoFit/>
          </a:bodyPr>
          <a:lstStyle/>
          <a:p>
            <a:pPr algn="ctr">
              <a:spcBef>
                <a:spcPts val="1000"/>
              </a:spcBef>
            </a:pPr>
            <a:r>
              <a:rPr lang="en-GB" sz="2800" b="1" u="sng" dirty="0" smtClean="0">
                <a:solidFill>
                  <a:srgbClr val="000000"/>
                </a:solidFill>
                <a:latin typeface="Comic Sans MS" panose="030F0702030302020204" pitchFamily="66" charset="0"/>
              </a:rPr>
              <a:t>Online Safety</a:t>
            </a:r>
            <a:r>
              <a:rPr lang="en-GB" sz="2800" b="1" u="sng" dirty="0">
                <a:solidFill>
                  <a:srgbClr val="000000"/>
                </a:solidFill>
                <a:latin typeface="Comic Sans MS" panose="030F0702030302020204" pitchFamily="66" charset="0"/>
              </a:rPr>
              <a:t> </a:t>
            </a:r>
            <a:r>
              <a:rPr lang="en-GB" sz="2800" b="1" u="sng" dirty="0" smtClean="0">
                <a:solidFill>
                  <a:srgbClr val="000000"/>
                </a:solidFill>
                <a:latin typeface="Comic Sans MS" panose="030F0702030302020204" pitchFamily="66" charset="0"/>
              </a:rPr>
              <a:t>2025</a:t>
            </a:r>
            <a:endParaRPr lang="en-GB" dirty="0">
              <a:solidFill>
                <a:srgbClr val="000000"/>
              </a:solidFill>
              <a:latin typeface="Aptos"/>
            </a:endParaRPr>
          </a:p>
          <a:p>
            <a:pPr>
              <a:spcBef>
                <a:spcPts val="1000"/>
              </a:spcBef>
            </a:pPr>
            <a:r>
              <a:rPr lang="en-GB" sz="1400" b="1" dirty="0">
                <a:solidFill>
                  <a:srgbClr val="000000"/>
                </a:solidFill>
                <a:latin typeface="Comic Sans MS" panose="030F0702030302020204" pitchFamily="66" charset="0"/>
              </a:rPr>
              <a:t>At Pendle, we take this area of the curriculum very seriously as we have a duty to teach our children to be safe users of technology and the internet. Our children are taught to stay safe online through their weekly Computing sessions and the PSHE curriculum.</a:t>
            </a:r>
            <a:endParaRPr lang="en-GB" sz="1400" dirty="0">
              <a:solidFill>
                <a:srgbClr val="000000"/>
              </a:solidFill>
              <a:latin typeface="Comic Sans MS" panose="030F0702030302020204" pitchFamily="66" charset="0"/>
            </a:endParaRPr>
          </a:p>
          <a:p>
            <a:pPr>
              <a:spcBef>
                <a:spcPts val="1000"/>
              </a:spcBef>
            </a:pPr>
            <a:r>
              <a:rPr lang="en-GB" sz="1400" b="1" dirty="0">
                <a:solidFill>
                  <a:srgbClr val="000000"/>
                </a:solidFill>
                <a:latin typeface="Comic Sans MS" panose="030F0702030302020204" pitchFamily="66" charset="0"/>
              </a:rPr>
              <a:t>Out of school there are a number of websites you, as parents and carers, can use for information and advice:</a:t>
            </a:r>
            <a:endParaRPr lang="en-GB" sz="1400" dirty="0">
              <a:solidFill>
                <a:srgbClr val="000000"/>
              </a:solidFill>
              <a:latin typeface="Comic Sans MS" panose="030F0702030302020204" pitchFamily="66" charset="0"/>
            </a:endParaRPr>
          </a:p>
          <a:p>
            <a:pPr marL="285750" indent="-285750" fontAlgn="base">
              <a:spcBef>
                <a:spcPts val="1000"/>
              </a:spcBef>
              <a:buFont typeface="Arial" panose="020B0604020202020204" pitchFamily="34" charset="0"/>
              <a:buChar char="•"/>
            </a:pPr>
            <a:r>
              <a:rPr lang="en-GB" sz="1400" dirty="0">
                <a:solidFill>
                  <a:srgbClr val="000000"/>
                </a:solidFill>
                <a:latin typeface="Arial" panose="020B0604020202020204" pitchFamily="34" charset="0"/>
                <a:hlinkClick r:id="rId2"/>
              </a:rPr>
              <a:t>https://swgfl.org.uk/resources/online-safety-guidance-for-parents/?</a:t>
            </a:r>
            <a:r>
              <a:rPr lang="en-GB" sz="1400" dirty="0" smtClean="0">
                <a:solidFill>
                  <a:srgbClr val="000000"/>
                </a:solidFill>
                <a:latin typeface="Arial" panose="020B0604020202020204" pitchFamily="34" charset="0"/>
                <a:hlinkClick r:id="rId2"/>
              </a:rPr>
              <a:t>gad_source=1&amp;gclid=EAIaIQobChMIjfzho5S0iAMVtZhQBh3KojbMEAMYAiAAEgKBjvD_BwE</a:t>
            </a:r>
          </a:p>
          <a:p>
            <a:pPr marL="285750" indent="-285750" fontAlgn="base">
              <a:spcBef>
                <a:spcPts val="1000"/>
              </a:spcBef>
              <a:buFont typeface="Arial" panose="020B0604020202020204" pitchFamily="34" charset="0"/>
              <a:buChar char="•"/>
            </a:pPr>
            <a:r>
              <a:rPr lang="en-GB" sz="1400" dirty="0" smtClean="0">
                <a:solidFill>
                  <a:srgbClr val="000000"/>
                </a:solidFill>
                <a:latin typeface="Arial" panose="020B0604020202020204" pitchFamily="34" charset="0"/>
                <a:hlinkClick r:id="rId2"/>
              </a:rPr>
              <a:t>https</a:t>
            </a:r>
            <a:r>
              <a:rPr lang="en-GB" sz="1400" dirty="0">
                <a:solidFill>
                  <a:srgbClr val="000000"/>
                </a:solidFill>
                <a:latin typeface="Arial" panose="020B0604020202020204" pitchFamily="34" charset="0"/>
                <a:hlinkClick r:id="rId2"/>
              </a:rPr>
              <a:t>://</a:t>
            </a:r>
            <a:r>
              <a:rPr lang="en-GB" sz="1400" dirty="0" smtClean="0">
                <a:solidFill>
                  <a:srgbClr val="000000"/>
                </a:solidFill>
                <a:latin typeface="Arial" panose="020B0604020202020204" pitchFamily="34" charset="0"/>
                <a:hlinkClick r:id="rId2"/>
              </a:rPr>
              <a:t>www.childnet.com/help-and-advice/parents-and-carers</a:t>
            </a:r>
            <a:endParaRPr lang="en-GB" sz="1400" dirty="0" smtClean="0">
              <a:solidFill>
                <a:srgbClr val="000000"/>
              </a:solidFill>
              <a:latin typeface="Arial" panose="020B0604020202020204" pitchFamily="34" charset="0"/>
            </a:endParaRPr>
          </a:p>
          <a:p>
            <a:pPr marL="285750" indent="-285750" fontAlgn="base">
              <a:spcBef>
                <a:spcPts val="1000"/>
              </a:spcBef>
              <a:buFont typeface="Arial" panose="020B0604020202020204" pitchFamily="34" charset="0"/>
              <a:buChar char="•"/>
            </a:pPr>
            <a:r>
              <a:rPr lang="en-GB" sz="1400" dirty="0">
                <a:solidFill>
                  <a:srgbClr val="000000"/>
                </a:solidFill>
                <a:latin typeface="Arial" panose="020B0604020202020204" pitchFamily="34" charset="0"/>
                <a:hlinkClick r:id="rId3"/>
              </a:rPr>
              <a:t>https://www.nspcc.org.uk/keeping-children-safe/online-safety/?</a:t>
            </a:r>
            <a:r>
              <a:rPr lang="en-GB" sz="1400" dirty="0" smtClean="0">
                <a:solidFill>
                  <a:srgbClr val="000000"/>
                </a:solidFill>
                <a:latin typeface="Arial" panose="020B0604020202020204" pitchFamily="34" charset="0"/>
                <a:hlinkClick r:id="rId3"/>
              </a:rPr>
              <a:t>gclsrc=aw.ds&amp;gad_source=1&amp;gclid=EAIaIQobChMIjfzho5S0iAMVtZhQBh3KojbMEAAYAyAAEgJcdPD_BwE&amp;gclsrc=aw.ds</a:t>
            </a:r>
            <a:endParaRPr lang="en-GB" sz="1400" dirty="0" smtClean="0">
              <a:solidFill>
                <a:srgbClr val="000000"/>
              </a:solidFill>
              <a:latin typeface="Arial" panose="020B0604020202020204" pitchFamily="34" charset="0"/>
            </a:endParaRPr>
          </a:p>
          <a:p>
            <a:pPr marL="285750" indent="-285750" fontAlgn="base">
              <a:spcBef>
                <a:spcPts val="1000"/>
              </a:spcBef>
              <a:buFont typeface="Arial" panose="020B0604020202020204" pitchFamily="34" charset="0"/>
              <a:buChar char="•"/>
            </a:pPr>
            <a:r>
              <a:rPr lang="en-GB" sz="1400" dirty="0">
                <a:solidFill>
                  <a:srgbClr val="000000"/>
                </a:solidFill>
                <a:latin typeface="Arial" panose="020B0604020202020204" pitchFamily="34" charset="0"/>
                <a:hlinkClick r:id="rId4"/>
              </a:rPr>
              <a:t>https://</a:t>
            </a:r>
            <a:r>
              <a:rPr lang="en-GB" sz="1400" dirty="0" smtClean="0">
                <a:solidFill>
                  <a:srgbClr val="000000"/>
                </a:solidFill>
                <a:latin typeface="Arial" panose="020B0604020202020204" pitchFamily="34" charset="0"/>
                <a:hlinkClick r:id="rId4"/>
              </a:rPr>
              <a:t>saferinternet.org.uk/guide-and-resource/parents-and-carers</a:t>
            </a:r>
            <a:endParaRPr lang="en-GB" sz="1400" dirty="0" smtClean="0">
              <a:solidFill>
                <a:srgbClr val="000000"/>
              </a:solidFill>
              <a:latin typeface="Arial" panose="020B0604020202020204" pitchFamily="34" charset="0"/>
            </a:endParaRPr>
          </a:p>
          <a:p>
            <a:pPr marL="285750" indent="-285750" fontAlgn="base">
              <a:spcBef>
                <a:spcPts val="1000"/>
              </a:spcBef>
              <a:buFont typeface="Arial" panose="020B0604020202020204" pitchFamily="34" charset="0"/>
              <a:buChar char="•"/>
            </a:pPr>
            <a:r>
              <a:rPr lang="en-GB" sz="1400" dirty="0">
                <a:solidFill>
                  <a:srgbClr val="000000"/>
                </a:solidFill>
                <a:latin typeface="Arial" panose="020B0604020202020204" pitchFamily="34" charset="0"/>
                <a:hlinkClick r:id="rId5"/>
              </a:rPr>
              <a:t>https://www.ceopeducation.co.uk/parents</a:t>
            </a:r>
            <a:r>
              <a:rPr lang="en-GB" sz="1400" dirty="0" smtClean="0">
                <a:solidFill>
                  <a:srgbClr val="000000"/>
                </a:solidFill>
                <a:latin typeface="Arial" panose="020B0604020202020204" pitchFamily="34" charset="0"/>
                <a:hlinkClick r:id="rId5"/>
              </a:rPr>
              <a:t>/</a:t>
            </a:r>
            <a:endParaRPr lang="en-GB" sz="1400" dirty="0" smtClean="0">
              <a:solidFill>
                <a:srgbClr val="000000"/>
              </a:solidFill>
              <a:latin typeface="Arial" panose="020B0604020202020204" pitchFamily="34" charset="0"/>
            </a:endParaRPr>
          </a:p>
          <a:p>
            <a:pPr marL="285750" indent="-285750" fontAlgn="base">
              <a:spcBef>
                <a:spcPts val="1000"/>
              </a:spcBef>
              <a:buFont typeface="Arial" panose="020B0604020202020204" pitchFamily="34" charset="0"/>
              <a:buChar char="•"/>
            </a:pPr>
            <a:endParaRPr lang="en-GB" sz="1400" dirty="0" smtClean="0">
              <a:solidFill>
                <a:srgbClr val="000000"/>
              </a:solidFill>
              <a:latin typeface="Arial" panose="020B0604020202020204" pitchFamily="34" charset="0"/>
            </a:endParaRPr>
          </a:p>
          <a:p>
            <a:pPr marL="228600" indent="-228600" algn="ctr" fontAlgn="base">
              <a:spcBef>
                <a:spcPts val="1000"/>
              </a:spcBef>
            </a:pPr>
            <a:r>
              <a:rPr lang="en-GB" sz="1400" b="1" dirty="0" smtClean="0">
                <a:solidFill>
                  <a:srgbClr val="000000"/>
                </a:solidFill>
                <a:latin typeface="Comic Sans MS" panose="030F0702030302020204" pitchFamily="66" charset="0"/>
              </a:rPr>
              <a:t>Please </a:t>
            </a:r>
            <a:r>
              <a:rPr lang="en-GB" sz="1400" b="1" dirty="0">
                <a:solidFill>
                  <a:srgbClr val="000000"/>
                </a:solidFill>
                <a:latin typeface="Comic Sans MS" panose="030F0702030302020204" pitchFamily="66" charset="0"/>
              </a:rPr>
              <a:t>be aware the content on these sites is sensitive and adult </a:t>
            </a:r>
            <a:r>
              <a:rPr lang="en-GB" sz="1400" b="1" dirty="0" smtClean="0">
                <a:solidFill>
                  <a:srgbClr val="000000"/>
                </a:solidFill>
                <a:latin typeface="Comic Sans MS" panose="030F0702030302020204" pitchFamily="66" charset="0"/>
              </a:rPr>
              <a:t>led. Further </a:t>
            </a:r>
            <a:r>
              <a:rPr lang="en-GB" sz="1400" b="1" dirty="0">
                <a:solidFill>
                  <a:srgbClr val="000000"/>
                </a:solidFill>
                <a:latin typeface="Comic Sans MS" panose="030F0702030302020204" pitchFamily="66" charset="0"/>
              </a:rPr>
              <a:t>information and other leaflets are available in school should you wish to know more.</a:t>
            </a:r>
            <a:endParaRPr lang="en-GB" sz="1400" dirty="0">
              <a:solidFill>
                <a:srgbClr val="000000"/>
              </a:solidFill>
              <a:latin typeface="Aptos"/>
            </a:endParaRPr>
          </a:p>
          <a:p>
            <a:pPr>
              <a:spcBef>
                <a:spcPts val="1000"/>
              </a:spcBef>
            </a:pPr>
            <a:r>
              <a:rPr lang="en-GB" sz="1400" b="1" dirty="0">
                <a:solidFill>
                  <a:srgbClr val="000000"/>
                </a:solidFill>
                <a:latin typeface="Comic Sans MS" panose="030F0702030302020204" pitchFamily="66" charset="0"/>
              </a:rPr>
              <a:t>Thank you</a:t>
            </a:r>
            <a:endParaRPr lang="en-GB" sz="1400" dirty="0">
              <a:solidFill>
                <a:srgbClr val="000000"/>
              </a:solidFill>
              <a:latin typeface="Aptos"/>
            </a:endParaRPr>
          </a:p>
          <a:p>
            <a:pPr>
              <a:spcBef>
                <a:spcPts val="1000"/>
              </a:spcBef>
            </a:pPr>
            <a:r>
              <a:rPr lang="en-GB" sz="1400" b="1" dirty="0">
                <a:solidFill>
                  <a:srgbClr val="000000"/>
                </a:solidFill>
                <a:latin typeface="Comic Sans MS" panose="030F0702030302020204" pitchFamily="66" charset="0"/>
              </a:rPr>
              <a:t>Mrs Schofield</a:t>
            </a:r>
            <a:endParaRPr lang="en-GB" sz="1400" b="0" i="0" dirty="0">
              <a:solidFill>
                <a:srgbClr val="000000"/>
              </a:solidFill>
              <a:effectLst/>
              <a:latin typeface="Aptos"/>
            </a:endParaRPr>
          </a:p>
        </p:txBody>
      </p:sp>
    </p:spTree>
    <p:extLst>
      <p:ext uri="{BB962C8B-B14F-4D97-AF65-F5344CB8AC3E}">
        <p14:creationId xmlns:p14="http://schemas.microsoft.com/office/powerpoint/2010/main" val="423881306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u="sng" dirty="0" smtClean="0">
                <a:solidFill>
                  <a:srgbClr val="000000"/>
                </a:solidFill>
                <a:latin typeface="Comic Sans MS"/>
                <a:cs typeface="Comic Sans MS"/>
              </a:rPr>
              <a:t>Values</a:t>
            </a:r>
            <a:r>
              <a:rPr lang="en-US" b="1" u="sng" dirty="0" smtClean="0">
                <a:latin typeface="Comic Sans MS"/>
                <a:cs typeface="Comic Sans MS"/>
              </a:rPr>
              <a:t/>
            </a:r>
            <a:br>
              <a:rPr lang="en-US" b="1" u="sng" dirty="0" smtClean="0">
                <a:latin typeface="Comic Sans MS"/>
                <a:cs typeface="Comic Sans MS"/>
              </a:rPr>
            </a:br>
            <a:endParaRPr lang="en-US" sz="3100" dirty="0">
              <a:solidFill>
                <a:srgbClr val="FFFF00"/>
              </a:solidFill>
              <a:latin typeface="Comic Sans MS"/>
              <a:cs typeface="Comic Sans MS"/>
            </a:endParaRPr>
          </a:p>
        </p:txBody>
      </p:sp>
      <p:pic>
        <p:nvPicPr>
          <p:cNvPr id="4" name="Content Placeholder 3" descr="Screen Shot 2018-09-12 at 10.11.47.png"/>
          <p:cNvPicPr>
            <a:picLocks noGrp="1" noChangeAspect="1"/>
          </p:cNvPicPr>
          <p:nvPr>
            <p:ph idx="1"/>
          </p:nvPr>
        </p:nvPicPr>
        <p:blipFill>
          <a:blip r:embed="rId2">
            <a:extLst>
              <a:ext uri="{28A0092B-C50C-407E-A947-70E740481C1C}">
                <a14:useLocalDpi xmlns:a14="http://schemas.microsoft.com/office/drawing/2010/main" val="0"/>
              </a:ext>
            </a:extLst>
          </a:blip>
          <a:srcRect l="-17960" r="-17960"/>
          <a:stretch>
            <a:fillRect/>
          </a:stretch>
        </p:blipFill>
        <p:spPr/>
      </p:pic>
    </p:spTree>
    <p:extLst>
      <p:ext uri="{BB962C8B-B14F-4D97-AF65-F5344CB8AC3E}">
        <p14:creationId xmlns:p14="http://schemas.microsoft.com/office/powerpoint/2010/main" val="246584478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2" name="Picture 1" descr="Team R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3" name="TextBox 2"/>
          <p:cNvSpPr txBox="1"/>
          <p:nvPr/>
        </p:nvSpPr>
        <p:spPr>
          <a:xfrm>
            <a:off x="2631796" y="739516"/>
            <a:ext cx="6364243" cy="4462760"/>
          </a:xfrm>
          <a:prstGeom prst="rect">
            <a:avLst/>
          </a:prstGeom>
          <a:solidFill>
            <a:schemeClr val="bg1"/>
          </a:solidFill>
        </p:spPr>
        <p:txBody>
          <a:bodyPr wrap="none" rtlCol="0">
            <a:spAutoFit/>
          </a:bodyPr>
          <a:lstStyle/>
          <a:p>
            <a:r>
              <a:rPr lang="en-US" sz="4400" b="1" u="sng" dirty="0" smtClean="0">
                <a:latin typeface="Comic Sans MS"/>
                <a:cs typeface="Comic Sans MS"/>
              </a:rPr>
              <a:t>Mental Health </a:t>
            </a:r>
          </a:p>
          <a:p>
            <a:r>
              <a:rPr lang="en-US" sz="4400" b="1" u="sng" dirty="0" smtClean="0">
                <a:latin typeface="Comic Sans MS"/>
                <a:cs typeface="Comic Sans MS"/>
              </a:rPr>
              <a:t>and Wellbeing</a:t>
            </a:r>
          </a:p>
          <a:p>
            <a:r>
              <a:rPr lang="en-GB" sz="2800" dirty="0">
                <a:latin typeface="Comic Sans MS" panose="030F0702030302020204" pitchFamily="66" charset="0"/>
              </a:rPr>
              <a:t>Addressed though:</a:t>
            </a:r>
          </a:p>
          <a:p>
            <a:r>
              <a:rPr lang="en-GB" sz="2800" dirty="0">
                <a:latin typeface="Comic Sans MS" panose="030F0702030302020204" pitchFamily="66" charset="0"/>
              </a:rPr>
              <a:t>Assemblies </a:t>
            </a:r>
          </a:p>
          <a:p>
            <a:pPr marL="285750" indent="-285750">
              <a:buFont typeface="Arial" panose="020B0604020202020204" pitchFamily="34" charset="0"/>
              <a:buChar char="•"/>
            </a:pPr>
            <a:r>
              <a:rPr lang="en-GB" sz="2800" dirty="0" smtClean="0">
                <a:latin typeface="Comic Sans MS" panose="030F0702030302020204" pitchFamily="66" charset="0"/>
              </a:rPr>
              <a:t>PRSHE </a:t>
            </a:r>
            <a:r>
              <a:rPr lang="en-GB" sz="2800" dirty="0">
                <a:latin typeface="Comic Sans MS" panose="030F0702030302020204" pitchFamily="66" charset="0"/>
              </a:rPr>
              <a:t>with RHE lessons, including </a:t>
            </a:r>
            <a:endParaRPr lang="en-GB" sz="2800" dirty="0" smtClean="0">
              <a:latin typeface="Comic Sans MS" panose="030F0702030302020204" pitchFamily="66" charset="0"/>
            </a:endParaRPr>
          </a:p>
          <a:p>
            <a:pPr marL="285750" indent="-285750">
              <a:buFont typeface="Arial" panose="020B0604020202020204" pitchFamily="34" charset="0"/>
              <a:buChar char="•"/>
            </a:pPr>
            <a:r>
              <a:rPr lang="en-GB" sz="2800" dirty="0" smtClean="0">
                <a:latin typeface="Comic Sans MS" panose="030F0702030302020204" pitchFamily="66" charset="0"/>
              </a:rPr>
              <a:t>class </a:t>
            </a:r>
            <a:r>
              <a:rPr lang="en-GB" sz="2800" dirty="0">
                <a:latin typeface="Comic Sans MS" panose="030F0702030302020204" pitchFamily="66" charset="0"/>
              </a:rPr>
              <a:t>discussion and theme days</a:t>
            </a:r>
          </a:p>
          <a:p>
            <a:pPr marL="285750" indent="-285750">
              <a:buFont typeface="Arial" panose="020B0604020202020204" pitchFamily="34" charset="0"/>
              <a:buChar char="•"/>
            </a:pPr>
            <a:r>
              <a:rPr lang="en-GB" sz="2800" dirty="0" err="1" smtClean="0">
                <a:latin typeface="Comic Sans MS" panose="030F0702030302020204" pitchFamily="66" charset="0"/>
              </a:rPr>
              <a:t>Freeflow</a:t>
            </a:r>
            <a:r>
              <a:rPr lang="en-GB" sz="2800" dirty="0" smtClean="0">
                <a:latin typeface="Comic Sans MS" panose="030F0702030302020204" pitchFamily="66" charset="0"/>
              </a:rPr>
              <a:t> Counselling</a:t>
            </a:r>
          </a:p>
          <a:p>
            <a:pPr marL="285750" indent="-285750">
              <a:buFont typeface="Arial" panose="020B0604020202020204" pitchFamily="34" charset="0"/>
              <a:buChar char="•"/>
            </a:pPr>
            <a:r>
              <a:rPr lang="en-GB" sz="2800" dirty="0" smtClean="0">
                <a:latin typeface="Comic Sans MS" panose="030F0702030302020204" pitchFamily="66" charset="0"/>
              </a:rPr>
              <a:t>Time to Talk</a:t>
            </a:r>
            <a:endParaRPr lang="en-GB" sz="2800" dirty="0">
              <a:latin typeface="Comic Sans MS" panose="030F0702030302020204" pitchFamily="66" charset="0"/>
            </a:endParaRPr>
          </a:p>
          <a:p>
            <a:endParaRPr lang="en-US" sz="2800" dirty="0">
              <a:latin typeface="Comic Sans MS"/>
              <a:cs typeface="Comic Sans MS"/>
            </a:endParaRPr>
          </a:p>
        </p:txBody>
      </p:sp>
    </p:spTree>
    <p:extLst>
      <p:ext uri="{BB962C8B-B14F-4D97-AF65-F5344CB8AC3E}">
        <p14:creationId xmlns:p14="http://schemas.microsoft.com/office/powerpoint/2010/main" val="271854349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4" name="Picture 3" descr="Team Points.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2" name="TextBox 1"/>
          <p:cNvSpPr txBox="1"/>
          <p:nvPr/>
        </p:nvSpPr>
        <p:spPr>
          <a:xfrm>
            <a:off x="1319514" y="4456253"/>
            <a:ext cx="6504972" cy="1815882"/>
          </a:xfrm>
          <a:prstGeom prst="rect">
            <a:avLst/>
          </a:prstGeom>
          <a:solidFill>
            <a:schemeClr val="bg1"/>
          </a:solidFill>
        </p:spPr>
        <p:txBody>
          <a:bodyPr wrap="square" rtlCol="0">
            <a:spAutoFit/>
          </a:bodyPr>
          <a:lstStyle/>
          <a:p>
            <a:r>
              <a:rPr lang="en-GB" sz="2800" dirty="0" smtClean="0">
                <a:latin typeface="Comic Sans MS" panose="030F0702030302020204" pitchFamily="66" charset="0"/>
              </a:rPr>
              <a:t>All children are allocated to a team and each week they can score team points for their behaviour, work or attitude to learning.</a:t>
            </a:r>
            <a:endParaRPr lang="en-GB" sz="2800" dirty="0">
              <a:latin typeface="Comic Sans MS" panose="030F0702030302020204" pitchFamily="66" charset="0"/>
            </a:endParaRPr>
          </a:p>
        </p:txBody>
      </p:sp>
    </p:spTree>
    <p:extLst>
      <p:ext uri="{BB962C8B-B14F-4D97-AF65-F5344CB8AC3E}">
        <p14:creationId xmlns:p14="http://schemas.microsoft.com/office/powerpoint/2010/main" val="418566605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smtClean="0">
                <a:solidFill>
                  <a:srgbClr val="000000"/>
                </a:solidFill>
                <a:latin typeface="Comic Sans MS"/>
                <a:cs typeface="Comic Sans MS"/>
              </a:rPr>
              <a:t>Good Work Certificates</a:t>
            </a:r>
            <a:endParaRPr lang="en-US" b="1" u="sng" dirty="0">
              <a:solidFill>
                <a:srgbClr val="000000"/>
              </a:solidFill>
              <a:latin typeface="Comic Sans MS"/>
              <a:cs typeface="Comic Sans MS"/>
            </a:endParaRPr>
          </a:p>
        </p:txBody>
      </p:sp>
      <p:pic>
        <p:nvPicPr>
          <p:cNvPr id="4" name="Content Placeholder 3" descr="Screen Shot 2018-09-12 at 10.24.57.png"/>
          <p:cNvPicPr>
            <a:picLocks noGrp="1" noChangeAspect="1"/>
          </p:cNvPicPr>
          <p:nvPr>
            <p:ph idx="1"/>
          </p:nvPr>
        </p:nvPicPr>
        <p:blipFill>
          <a:blip r:embed="rId2">
            <a:extLst>
              <a:ext uri="{28A0092B-C50C-407E-A947-70E740481C1C}">
                <a14:useLocalDpi xmlns:a14="http://schemas.microsoft.com/office/drawing/2010/main" val="0"/>
              </a:ext>
            </a:extLst>
          </a:blip>
          <a:srcRect l="-18142" r="-18142"/>
          <a:stretch>
            <a:fillRect/>
          </a:stretch>
        </p:blipFill>
        <p:spPr>
          <a:xfrm>
            <a:off x="1603094" y="1276109"/>
            <a:ext cx="8229600" cy="4525963"/>
          </a:xfrm>
        </p:spPr>
      </p:pic>
      <p:sp>
        <p:nvSpPr>
          <p:cNvPr id="3" name="TextBox 2"/>
          <p:cNvSpPr txBox="1"/>
          <p:nvPr/>
        </p:nvSpPr>
        <p:spPr>
          <a:xfrm>
            <a:off x="243068" y="5683692"/>
            <a:ext cx="6065134" cy="954107"/>
          </a:xfrm>
          <a:prstGeom prst="rect">
            <a:avLst/>
          </a:prstGeom>
          <a:solidFill>
            <a:schemeClr val="bg1"/>
          </a:solidFill>
        </p:spPr>
        <p:txBody>
          <a:bodyPr wrap="square" rtlCol="0">
            <a:spAutoFit/>
          </a:bodyPr>
          <a:lstStyle/>
          <a:p>
            <a:r>
              <a:rPr lang="en-GB" sz="2800" dirty="0" smtClean="0">
                <a:latin typeface="Comic Sans MS" panose="030F0702030302020204" pitchFamily="66" charset="0"/>
              </a:rPr>
              <a:t>Every week we celebrate our achievements</a:t>
            </a:r>
            <a:r>
              <a:rPr lang="en-GB" sz="2800" dirty="0" smtClean="0"/>
              <a:t>.</a:t>
            </a:r>
            <a:endParaRPr lang="en-GB" sz="2800" dirty="0"/>
          </a:p>
        </p:txBody>
      </p:sp>
    </p:spTree>
    <p:extLst>
      <p:ext uri="{BB962C8B-B14F-4D97-AF65-F5344CB8AC3E}">
        <p14:creationId xmlns:p14="http://schemas.microsoft.com/office/powerpoint/2010/main" val="246584478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u="sng" dirty="0" smtClean="0">
                <a:solidFill>
                  <a:srgbClr val="000000"/>
                </a:solidFill>
                <a:latin typeface="Comic Sans MS"/>
                <a:cs typeface="Comic Sans MS"/>
              </a:rPr>
              <a:t>Our Class Page</a:t>
            </a:r>
            <a:br>
              <a:rPr lang="en-US" b="1" u="sng" dirty="0" smtClean="0">
                <a:solidFill>
                  <a:srgbClr val="000000"/>
                </a:solidFill>
                <a:latin typeface="Comic Sans MS"/>
                <a:cs typeface="Comic Sans MS"/>
              </a:rPr>
            </a:br>
            <a:r>
              <a:rPr lang="en-US" sz="2700" b="1" dirty="0" smtClean="0">
                <a:solidFill>
                  <a:srgbClr val="000000"/>
                </a:solidFill>
                <a:latin typeface="Comic Sans MS"/>
                <a:cs typeface="Comic Sans MS"/>
              </a:rPr>
              <a:t>Visit</a:t>
            </a:r>
            <a:r>
              <a:rPr lang="en-US" sz="2700" b="1" dirty="0" smtClean="0">
                <a:solidFill>
                  <a:srgbClr val="FFFF00"/>
                </a:solidFill>
                <a:latin typeface="Comic Sans MS"/>
                <a:cs typeface="Comic Sans MS"/>
              </a:rPr>
              <a:t> </a:t>
            </a:r>
            <a:r>
              <a:rPr lang="en-US" sz="2700" b="1" dirty="0" smtClean="0">
                <a:solidFill>
                  <a:srgbClr val="FFFF00"/>
                </a:solidFill>
                <a:latin typeface="Comic Sans MS"/>
                <a:cs typeface="Comic Sans MS"/>
                <a:hlinkClick r:id="rId2"/>
              </a:rPr>
              <a:t>www.pendle.lancs.sch.uk</a:t>
            </a:r>
            <a:r>
              <a:rPr lang="en-US" sz="2700" b="1" dirty="0" smtClean="0">
                <a:solidFill>
                  <a:srgbClr val="FFFF00"/>
                </a:solidFill>
                <a:latin typeface="Comic Sans MS"/>
                <a:cs typeface="Comic Sans MS"/>
              </a:rPr>
              <a:t> </a:t>
            </a:r>
            <a:r>
              <a:rPr lang="en-US" sz="2700" b="1" dirty="0" smtClean="0">
                <a:latin typeface="Comic Sans MS"/>
                <a:cs typeface="Comic Sans MS"/>
              </a:rPr>
              <a:t>to find out more!</a:t>
            </a:r>
            <a:endParaRPr lang="en-US" sz="2700" b="1" u="sng" dirty="0">
              <a:latin typeface="Comic Sans MS"/>
              <a:cs typeface="Comic Sans MS"/>
            </a:endParaRPr>
          </a:p>
        </p:txBody>
      </p:sp>
      <p:sp>
        <p:nvSpPr>
          <p:cNvPr id="3" name="TextBox 2"/>
          <p:cNvSpPr txBox="1"/>
          <p:nvPr/>
        </p:nvSpPr>
        <p:spPr>
          <a:xfrm>
            <a:off x="266218" y="5236068"/>
            <a:ext cx="8704162" cy="1384995"/>
          </a:xfrm>
          <a:prstGeom prst="rect">
            <a:avLst/>
          </a:prstGeom>
          <a:solidFill>
            <a:schemeClr val="bg1"/>
          </a:solidFill>
        </p:spPr>
        <p:txBody>
          <a:bodyPr wrap="square" rtlCol="0">
            <a:spAutoFit/>
          </a:bodyPr>
          <a:lstStyle/>
          <a:p>
            <a:r>
              <a:rPr lang="en-GB" sz="2800" dirty="0" smtClean="0">
                <a:latin typeface="Comic Sans MS" panose="030F0702030302020204" pitchFamily="66" charset="0"/>
              </a:rPr>
              <a:t>We are learning to use the new school website. Please use the class pages to find homework, spellings and our weekly blog.</a:t>
            </a:r>
            <a:endParaRPr lang="en-GB" sz="2800" dirty="0">
              <a:latin typeface="Comic Sans MS" panose="030F0702030302020204" pitchFamily="66" charset="0"/>
            </a:endParaRPr>
          </a:p>
        </p:txBody>
      </p:sp>
      <p:pic>
        <p:nvPicPr>
          <p:cNvPr id="6" name="Content Placeholder 5"/>
          <p:cNvPicPr>
            <a:picLocks noGrp="1" noChangeAspect="1"/>
          </p:cNvPicPr>
          <p:nvPr>
            <p:ph idx="1"/>
          </p:nvPr>
        </p:nvPicPr>
        <p:blipFill>
          <a:blip r:embed="rId3"/>
          <a:stretch>
            <a:fillRect/>
          </a:stretch>
        </p:blipFill>
        <p:spPr>
          <a:xfrm>
            <a:off x="503499" y="1349202"/>
            <a:ext cx="8229600" cy="3759361"/>
          </a:xfrm>
          <a:prstGeom prst="rect">
            <a:avLst/>
          </a:prstGeom>
        </p:spPr>
      </p:pic>
    </p:spTree>
    <p:extLst>
      <p:ext uri="{BB962C8B-B14F-4D97-AF65-F5344CB8AC3E}">
        <p14:creationId xmlns:p14="http://schemas.microsoft.com/office/powerpoint/2010/main" val="133617974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pic>
        <p:nvPicPr>
          <p:cNvPr id="4" name="Picture 3" descr="Meet the Teachers.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5" name="TextBox 4"/>
          <p:cNvSpPr txBox="1"/>
          <p:nvPr/>
        </p:nvSpPr>
        <p:spPr>
          <a:xfrm>
            <a:off x="2677063" y="5343256"/>
            <a:ext cx="4371710" cy="954107"/>
          </a:xfrm>
          <a:prstGeom prst="rect">
            <a:avLst/>
          </a:prstGeom>
          <a:solidFill>
            <a:schemeClr val="bg1"/>
          </a:solidFill>
        </p:spPr>
        <p:txBody>
          <a:bodyPr wrap="none" rtlCol="0">
            <a:spAutoFit/>
          </a:bodyPr>
          <a:lstStyle/>
          <a:p>
            <a:r>
              <a:rPr lang="en-US" sz="2800" dirty="0" smtClean="0">
                <a:latin typeface="Comic Sans MS"/>
                <a:cs typeface="Comic Sans MS"/>
              </a:rPr>
              <a:t>Thank you for your time.</a:t>
            </a:r>
          </a:p>
          <a:p>
            <a:endParaRPr lang="en-US" sz="2800" dirty="0">
              <a:latin typeface="Comic Sans MS"/>
              <a:cs typeface="Comic Sans MS"/>
            </a:endParaRPr>
          </a:p>
        </p:txBody>
      </p:sp>
    </p:spTree>
    <p:extLst>
      <p:ext uri="{BB962C8B-B14F-4D97-AF65-F5344CB8AC3E}">
        <p14:creationId xmlns:p14="http://schemas.microsoft.com/office/powerpoint/2010/main" val="46812931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1180</TotalTime>
  <Words>1012</Words>
  <Application>Microsoft Office PowerPoint</Application>
  <PresentationFormat>On-screen Show (4:3)</PresentationFormat>
  <Paragraphs>114</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Aptos</vt:lpstr>
      <vt:lpstr>Arial</vt:lpstr>
      <vt:lpstr>Calibri</vt:lpstr>
      <vt:lpstr>Comic Sans MS</vt:lpstr>
      <vt:lpstr>Office Theme</vt:lpstr>
      <vt:lpstr>PowerPoint Presentation</vt:lpstr>
      <vt:lpstr>PowerPoint Presentation</vt:lpstr>
      <vt:lpstr>Home /School</vt:lpstr>
      <vt:lpstr>PowerPoint Presentation</vt:lpstr>
      <vt:lpstr>PowerPoint Presentation</vt:lpstr>
      <vt:lpstr>PowerPoint Presentation</vt:lpstr>
      <vt:lpstr>Our Governors</vt:lpstr>
      <vt:lpstr>PowerPoint Presentation</vt:lpstr>
      <vt:lpstr>PowerPoint Presentation</vt:lpstr>
      <vt:lpstr>PowerPoint Presentation</vt:lpstr>
      <vt:lpstr>Using a pen</vt:lpstr>
      <vt:lpstr>Homework</vt:lpstr>
      <vt:lpstr>Times Tables</vt:lpstr>
      <vt:lpstr>PowerPoint Presentation</vt:lpstr>
      <vt:lpstr>PowerPoint Presentation</vt:lpstr>
      <vt:lpstr>PowerPoint Presentation</vt:lpstr>
      <vt:lpstr>PowerPoint Presentation</vt:lpstr>
      <vt:lpstr>Values </vt:lpstr>
      <vt:lpstr>PowerPoint Presentation</vt:lpstr>
      <vt:lpstr>PowerPoint Presentation</vt:lpstr>
      <vt:lpstr>Good Work Certificates</vt:lpstr>
      <vt:lpstr>Our Class Page Visit www.pendle.lancs.sch.uk to find out more!</vt:lpstr>
      <vt:lpstr>PowerPoint Presentation</vt:lpstr>
    </vt:vector>
  </TitlesOfParts>
  <Company>Pendle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Class</dc:title>
  <dc:creator>Jo Schofield</dc:creator>
  <cp:lastModifiedBy>J Schofield</cp:lastModifiedBy>
  <cp:revision>88</cp:revision>
  <dcterms:created xsi:type="dcterms:W3CDTF">2017-09-13T15:18:08Z</dcterms:created>
  <dcterms:modified xsi:type="dcterms:W3CDTF">2025-09-09T12:54:02Z</dcterms:modified>
</cp:coreProperties>
</file>