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sldIdLst>
    <p:sldId id="257" r:id="rId5"/>
    <p:sldId id="258" r:id="rId6"/>
    <p:sldId id="259" r:id="rId7"/>
    <p:sldId id="260" r:id="rId8"/>
    <p:sldId id="261" r:id="rId9"/>
    <p:sldId id="262" r:id="rId10"/>
    <p:sldId id="263" r:id="rId11"/>
    <p:sldId id="264" r:id="rId12"/>
    <p:sldId id="276" r:id="rId13"/>
    <p:sldId id="277" r:id="rId14"/>
    <p:sldId id="280" r:id="rId15"/>
    <p:sldId id="278" r:id="rId16"/>
    <p:sldId id="266" r:id="rId17"/>
    <p:sldId id="267" r:id="rId18"/>
    <p:sldId id="275" r:id="rId19"/>
    <p:sldId id="273" r:id="rId20"/>
    <p:sldId id="270" r:id="rId21"/>
    <p:sldId id="271" r:id="rId22"/>
    <p:sldId id="281" r:id="rId23"/>
    <p:sldId id="282" r:id="rId24"/>
    <p:sldId id="283" r:id="rId25"/>
    <p:sldId id="279" r:id="rId26"/>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82" d="100"/>
          <a:sy n="82" d="100"/>
        </p:scale>
        <p:origin x="691"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presProps" Target="presProps.xml"/><Relationship Id="rId30"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00291FEC-C19F-4AC6-B3DB-A448E1534BFD}" type="datetimeFigureOut">
              <a:rPr lang="en-GB" smtClean="0"/>
              <a:t>20/09/2026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CFB406E-35EC-40B3-8750-CA2F73A23AE1}" type="slidenum">
              <a:rPr lang="en-GB" smtClean="0"/>
              <a:t>‹#›</a:t>
            </a:fld>
            <a:endParaRPr lang="en-GB"/>
          </a:p>
        </p:txBody>
      </p:sp>
    </p:spTree>
    <p:extLst>
      <p:ext uri="{BB962C8B-B14F-4D97-AF65-F5344CB8AC3E}">
        <p14:creationId xmlns:p14="http://schemas.microsoft.com/office/powerpoint/2010/main" val="106782536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00291FEC-C19F-4AC6-B3DB-A448E1534BFD}" type="datetimeFigureOut">
              <a:rPr lang="en-GB" smtClean="0"/>
              <a:t>20/09/2026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CFB406E-35EC-40B3-8750-CA2F73A23AE1}" type="slidenum">
              <a:rPr lang="en-GB" smtClean="0"/>
              <a:t>‹#›</a:t>
            </a:fld>
            <a:endParaRPr lang="en-GB"/>
          </a:p>
        </p:txBody>
      </p:sp>
    </p:spTree>
    <p:extLst>
      <p:ext uri="{BB962C8B-B14F-4D97-AF65-F5344CB8AC3E}">
        <p14:creationId xmlns:p14="http://schemas.microsoft.com/office/powerpoint/2010/main" val="232783369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00291FEC-C19F-4AC6-B3DB-A448E1534BFD}" type="datetimeFigureOut">
              <a:rPr lang="en-GB" smtClean="0"/>
              <a:t>20/09/2026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CFB406E-35EC-40B3-8750-CA2F73A23AE1}" type="slidenum">
              <a:rPr lang="en-GB" smtClean="0"/>
              <a:t>‹#›</a:t>
            </a:fld>
            <a:endParaRPr lang="en-GB"/>
          </a:p>
        </p:txBody>
      </p:sp>
    </p:spTree>
    <p:extLst>
      <p:ext uri="{BB962C8B-B14F-4D97-AF65-F5344CB8AC3E}">
        <p14:creationId xmlns:p14="http://schemas.microsoft.com/office/powerpoint/2010/main" val="213560014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77334" y="2160589"/>
            <a:ext cx="4184035" cy="388077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5089970" y="2160589"/>
            <a:ext cx="4184034" cy="388077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00291FEC-C19F-4AC6-B3DB-A448E1534BFD}" type="datetimeFigureOut">
              <a:rPr lang="en-GB" smtClean="0"/>
              <a:t>20/09/2026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CFB406E-35EC-40B3-8750-CA2F73A23AE1}" type="slidenum">
              <a:rPr lang="en-GB" smtClean="0"/>
              <a:t>‹#›</a:t>
            </a:fld>
            <a:endParaRPr lang="en-GB"/>
          </a:p>
        </p:txBody>
      </p:sp>
    </p:spTree>
    <p:extLst>
      <p:ext uri="{BB962C8B-B14F-4D97-AF65-F5344CB8AC3E}">
        <p14:creationId xmlns:p14="http://schemas.microsoft.com/office/powerpoint/2010/main" val="363226515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00291FEC-C19F-4AC6-B3DB-A448E1534BFD}" type="datetimeFigureOut">
              <a:rPr lang="en-GB" smtClean="0"/>
              <a:t>20/09/2026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CFB406E-35EC-40B3-8750-CA2F73A23AE1}" type="slidenum">
              <a:rPr lang="en-GB" smtClean="0"/>
              <a:t>‹#›</a:t>
            </a:fld>
            <a:endParaRPr lang="en-GB"/>
          </a:p>
        </p:txBody>
      </p:sp>
    </p:spTree>
    <p:extLst>
      <p:ext uri="{BB962C8B-B14F-4D97-AF65-F5344CB8AC3E}">
        <p14:creationId xmlns:p14="http://schemas.microsoft.com/office/powerpoint/2010/main" val="253949957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p>
        </p:txBody>
      </p:sp>
      <p:sp>
        <p:nvSpPr>
          <p:cNvPr id="3" name="Date Placeholder 2"/>
          <p:cNvSpPr>
            <a:spLocks noGrp="1"/>
          </p:cNvSpPr>
          <p:nvPr>
            <p:ph type="dt" sz="half" idx="10"/>
          </p:nvPr>
        </p:nvSpPr>
        <p:spPr/>
        <p:txBody>
          <a:bodyPr/>
          <a:lstStyle/>
          <a:p>
            <a:fld id="{00291FEC-C19F-4AC6-B3DB-A448E1534BFD}" type="datetimeFigureOut">
              <a:rPr lang="en-GB" smtClean="0"/>
              <a:t>20/09/2026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CFB406E-35EC-40B3-8750-CA2F73A23AE1}" type="slidenum">
              <a:rPr lang="en-GB" smtClean="0"/>
              <a:t>‹#›</a:t>
            </a:fld>
            <a:endParaRPr lang="en-GB"/>
          </a:p>
        </p:txBody>
      </p:sp>
    </p:spTree>
    <p:extLst>
      <p:ext uri="{BB962C8B-B14F-4D97-AF65-F5344CB8AC3E}">
        <p14:creationId xmlns:p14="http://schemas.microsoft.com/office/powerpoint/2010/main" val="12691522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0291FEC-C19F-4AC6-B3DB-A448E1534BFD}" type="datetimeFigureOut">
              <a:rPr lang="en-GB" smtClean="0"/>
              <a:t>20/09/2026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3CFB406E-35EC-40B3-8750-CA2F73A23AE1}" type="slidenum">
              <a:rPr lang="en-GB" smtClean="0"/>
              <a:t>‹#›</a:t>
            </a:fld>
            <a:endParaRPr lang="en-GB"/>
          </a:p>
        </p:txBody>
      </p:sp>
    </p:spTree>
    <p:extLst>
      <p:ext uri="{BB962C8B-B14F-4D97-AF65-F5344CB8AC3E}">
        <p14:creationId xmlns:p14="http://schemas.microsoft.com/office/powerpoint/2010/main" val="183906909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p>
        </p:txBody>
      </p:sp>
      <p:sp>
        <p:nvSpPr>
          <p:cNvPr id="3" name="Content Placeholder 2"/>
          <p:cNvSpPr>
            <a:spLocks noGrp="1"/>
          </p:cNvSpPr>
          <p:nvPr>
            <p:ph idx="1"/>
          </p:nvPr>
        </p:nvSpPr>
        <p:spPr>
          <a:xfrm>
            <a:off x="4760461" y="514924"/>
            <a:ext cx="4513541" cy="552643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00291FEC-C19F-4AC6-B3DB-A448E1534BFD}" type="datetimeFigureOut">
              <a:rPr lang="en-GB" smtClean="0"/>
              <a:t>20/09/2026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CFB406E-35EC-40B3-8750-CA2F73A23AE1}" type="slidenum">
              <a:rPr lang="en-GB" smtClean="0"/>
              <a:t>‹#›</a:t>
            </a:fld>
            <a:endParaRPr lang="en-GB"/>
          </a:p>
        </p:txBody>
      </p:sp>
    </p:spTree>
    <p:extLst>
      <p:ext uri="{BB962C8B-B14F-4D97-AF65-F5344CB8AC3E}">
        <p14:creationId xmlns:p14="http://schemas.microsoft.com/office/powerpoint/2010/main" val="19202540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00291FEC-C19F-4AC6-B3DB-A448E1534BFD}" type="datetimeFigureOut">
              <a:rPr lang="en-GB" smtClean="0"/>
              <a:t>20/09/2026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CFB406E-35EC-40B3-8750-CA2F73A23AE1}" type="slidenum">
              <a:rPr lang="en-GB" smtClean="0"/>
              <a:t>‹#›</a:t>
            </a:fld>
            <a:endParaRPr lang="en-GB"/>
          </a:p>
        </p:txBody>
      </p:sp>
    </p:spTree>
    <p:extLst>
      <p:ext uri="{BB962C8B-B14F-4D97-AF65-F5344CB8AC3E}">
        <p14:creationId xmlns:p14="http://schemas.microsoft.com/office/powerpoint/2010/main" val="46956924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00291FEC-C19F-4AC6-B3DB-A448E1534BFD}" type="datetimeFigureOut">
              <a:rPr lang="en-GB" smtClean="0"/>
              <a:t>20/09/2026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CFB406E-35EC-40B3-8750-CA2F73A23AE1}" type="slidenum">
              <a:rPr lang="en-GB" smtClean="0"/>
              <a:t>‹#›</a:t>
            </a:fld>
            <a:endParaRPr lang="en-GB"/>
          </a:p>
        </p:txBody>
      </p:sp>
    </p:spTree>
    <p:extLst>
      <p:ext uri="{BB962C8B-B14F-4D97-AF65-F5344CB8AC3E}">
        <p14:creationId xmlns:p14="http://schemas.microsoft.com/office/powerpoint/2010/main" val="154296849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00291FEC-C19F-4AC6-B3DB-A448E1534BFD}" type="datetimeFigureOut">
              <a:rPr lang="en-GB" smtClean="0"/>
              <a:t>20/09/2026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CFB406E-35EC-40B3-8750-CA2F73A23AE1}" type="slidenum">
              <a:rPr lang="en-GB" smtClean="0"/>
              <a:t>‹#›</a:t>
            </a:fld>
            <a:endParaRPr lang="en-GB"/>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a:ln w="3175" cmpd="sng">
                  <a:noFill/>
                </a:ln>
                <a:solidFill>
                  <a:schemeClr val="accent1">
                    <a:lumMod val="60000"/>
                    <a:lumOff val="40000"/>
                  </a:schemeClr>
                </a:solidFill>
                <a:latin typeface="Arial"/>
              </a:rPr>
              <a:t>”</a:t>
            </a:r>
            <a:endParaRPr lang="en-US">
              <a:solidFill>
                <a:schemeClr val="accent1">
                  <a:lumMod val="60000"/>
                  <a:lumOff val="40000"/>
                </a:schemeClr>
              </a:solidFill>
              <a:latin typeface="Arial"/>
            </a:endParaRPr>
          </a:p>
        </p:txBody>
      </p:sp>
    </p:spTree>
    <p:extLst>
      <p:ext uri="{BB962C8B-B14F-4D97-AF65-F5344CB8AC3E}">
        <p14:creationId xmlns:p14="http://schemas.microsoft.com/office/powerpoint/2010/main" val="416721164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00291FEC-C19F-4AC6-B3DB-A448E1534BFD}" type="datetimeFigureOut">
              <a:rPr lang="en-GB" smtClean="0"/>
              <a:t>20/09/2026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CFB406E-35EC-40B3-8750-CA2F73A23AE1}" type="slidenum">
              <a:rPr lang="en-GB" smtClean="0"/>
              <a:t>‹#›</a:t>
            </a:fld>
            <a:endParaRPr lang="en-GB"/>
          </a:p>
        </p:txBody>
      </p:sp>
    </p:spTree>
    <p:extLst>
      <p:ext uri="{BB962C8B-B14F-4D97-AF65-F5344CB8AC3E}">
        <p14:creationId xmlns:p14="http://schemas.microsoft.com/office/powerpoint/2010/main" val="425563146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00291FEC-C19F-4AC6-B3DB-A448E1534BFD}" type="datetimeFigureOut">
              <a:rPr lang="en-GB" smtClean="0"/>
              <a:t>20/09/2026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CFB406E-35EC-40B3-8750-CA2F73A23AE1}" type="slidenum">
              <a:rPr lang="en-GB" smtClean="0"/>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52049053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00291FEC-C19F-4AC6-B3DB-A448E1534BFD}" type="datetimeFigureOut">
              <a:rPr lang="en-GB" smtClean="0"/>
              <a:t>20/09/2026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CFB406E-35EC-40B3-8750-CA2F73A23AE1}" type="slidenum">
              <a:rPr lang="en-GB" smtClean="0"/>
              <a:t>‹#›</a:t>
            </a:fld>
            <a:endParaRPr lang="en-GB"/>
          </a:p>
        </p:txBody>
      </p:sp>
    </p:spTree>
    <p:extLst>
      <p:ext uri="{BB962C8B-B14F-4D97-AF65-F5344CB8AC3E}">
        <p14:creationId xmlns:p14="http://schemas.microsoft.com/office/powerpoint/2010/main" val="74448650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00291FEC-C19F-4AC6-B3DB-A448E1534BFD}" type="datetimeFigureOut">
              <a:rPr lang="en-GB" smtClean="0"/>
              <a:t>20/09/2026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CFB406E-35EC-40B3-8750-CA2F73A23AE1}" type="slidenum">
              <a:rPr lang="en-GB" smtClean="0"/>
              <a:t>‹#›</a:t>
            </a:fld>
            <a:endParaRPr lang="en-GB"/>
          </a:p>
        </p:txBody>
      </p:sp>
    </p:spTree>
    <p:extLst>
      <p:ext uri="{BB962C8B-B14F-4D97-AF65-F5344CB8AC3E}">
        <p14:creationId xmlns:p14="http://schemas.microsoft.com/office/powerpoint/2010/main" val="66946669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00291FEC-C19F-4AC6-B3DB-A448E1534BFD}" type="datetimeFigureOut">
              <a:rPr lang="en-GB" smtClean="0"/>
              <a:t>20/09/2026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CFB406E-35EC-40B3-8750-CA2F73A23AE1}" type="slidenum">
              <a:rPr lang="en-GB" smtClean="0"/>
              <a:t>‹#›</a:t>
            </a:fld>
            <a:endParaRPr lang="en-GB"/>
          </a:p>
        </p:txBody>
      </p:sp>
    </p:spTree>
    <p:extLst>
      <p:ext uri="{BB962C8B-B14F-4D97-AF65-F5344CB8AC3E}">
        <p14:creationId xmlns:p14="http://schemas.microsoft.com/office/powerpoint/2010/main" val="48686543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00291FEC-C19F-4AC6-B3DB-A448E1534BFD}" type="datetimeFigureOut">
              <a:rPr lang="en-GB" smtClean="0"/>
              <a:t>20/09/2026</a:t>
            </a:fld>
            <a:endParaRPr lang="en-GB"/>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3CFB406E-35EC-40B3-8750-CA2F73A23AE1}" type="slidenum">
              <a:rPr lang="en-GB" smtClean="0"/>
              <a:t>‹#›</a:t>
            </a:fld>
            <a:endParaRPr lang="en-GB"/>
          </a:p>
        </p:txBody>
      </p:sp>
    </p:spTree>
    <p:extLst>
      <p:ext uri="{BB962C8B-B14F-4D97-AF65-F5344CB8AC3E}">
        <p14:creationId xmlns:p14="http://schemas.microsoft.com/office/powerpoint/2010/main" val="277995870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1.xml"/><Relationship Id="rId4" Type="http://schemas.openxmlformats.org/officeDocument/2006/relationships/image" Target="../media/image8.png"/></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jpeg"/><Relationship Id="rId1" Type="http://schemas.openxmlformats.org/officeDocument/2006/relationships/slideLayout" Target="../slideLayouts/slideLayout1.xml"/><Relationship Id="rId4" Type="http://schemas.openxmlformats.org/officeDocument/2006/relationships/image" Target="../media/image10.jpeg"/></Relationships>
</file>

<file path=ppt/slides/_rels/slide1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317240" y="276888"/>
            <a:ext cx="9447394" cy="2585323"/>
          </a:xfrm>
          <a:prstGeom prst="rect">
            <a:avLst/>
          </a:prstGeom>
          <a:ln>
            <a:noFill/>
          </a:ln>
        </p:spPr>
        <p:style>
          <a:lnRef idx="2">
            <a:schemeClr val="accent1"/>
          </a:lnRef>
          <a:fillRef idx="1">
            <a:schemeClr val="lt1"/>
          </a:fillRef>
          <a:effectRef idx="0">
            <a:schemeClr val="accent1"/>
          </a:effectRef>
          <a:fontRef idx="minor">
            <a:schemeClr val="dk1"/>
          </a:fontRef>
        </p:style>
        <p:txBody>
          <a:bodyPr wrap="none" lIns="91440" tIns="45720" rIns="91440" bIns="45720">
            <a:spAutoFit/>
          </a:bodyPr>
          <a:lstStyle/>
          <a:p>
            <a:pPr algn="ctr"/>
            <a:r>
              <a:rPr lang="en-US" sz="5400" cap="none" spc="0" dirty="0">
                <a:ln w="0"/>
                <a:solidFill>
                  <a:schemeClr val="tx1"/>
                </a:solidFill>
                <a:latin typeface="Letter-join Print Plus 2" panose="02000805000000020003" pitchFamily="50" charset="0"/>
              </a:rPr>
              <a:t>KS1 Meet the Teacher Evening</a:t>
            </a:r>
            <a:br>
              <a:rPr lang="en-US" sz="5400" cap="none" spc="0" dirty="0">
                <a:ln w="0"/>
                <a:solidFill>
                  <a:schemeClr val="tx1"/>
                </a:solidFill>
                <a:latin typeface="Letter-join Print Plus 2" panose="02000805000000020003" pitchFamily="50" charset="0"/>
              </a:rPr>
            </a:br>
            <a:r>
              <a:rPr lang="en-US" sz="5400" cap="none" spc="0" dirty="0">
                <a:ln w="0"/>
                <a:solidFill>
                  <a:schemeClr val="tx1"/>
                </a:solidFill>
                <a:latin typeface="Letter-join Print Plus 2" panose="02000805000000020003" pitchFamily="50" charset="0"/>
              </a:rPr>
              <a:t> Tuesday 15</a:t>
            </a:r>
            <a:r>
              <a:rPr lang="en-US" sz="5400" cap="none" spc="0" baseline="30000" dirty="0">
                <a:ln w="0"/>
                <a:solidFill>
                  <a:schemeClr val="tx1"/>
                </a:solidFill>
                <a:latin typeface="Letter-join Print Plus 2" panose="02000805000000020003" pitchFamily="50" charset="0"/>
              </a:rPr>
              <a:t>th</a:t>
            </a:r>
            <a:r>
              <a:rPr lang="en-US" sz="5400" dirty="0">
                <a:ln w="0"/>
                <a:solidFill>
                  <a:schemeClr val="tx1"/>
                </a:solidFill>
                <a:latin typeface="Letter-join Print Plus 2" panose="02000805000000020003" pitchFamily="50" charset="0"/>
              </a:rPr>
              <a:t> </a:t>
            </a:r>
            <a:r>
              <a:rPr lang="en-US" sz="5400" cap="none" spc="0" dirty="0">
                <a:ln w="0"/>
                <a:solidFill>
                  <a:schemeClr val="tx1"/>
                </a:solidFill>
                <a:latin typeface="Letter-join Print Plus 2" panose="02000805000000020003" pitchFamily="50" charset="0"/>
              </a:rPr>
              <a:t>September 2026</a:t>
            </a:r>
            <a:br>
              <a:rPr lang="en-US" sz="5400" cap="none" spc="0" dirty="0">
                <a:ln w="0"/>
                <a:solidFill>
                  <a:schemeClr val="tx1"/>
                </a:solidFill>
                <a:latin typeface="Letter-join Print Plus 2" panose="02000805000000020003" pitchFamily="50" charset="0"/>
              </a:rPr>
            </a:br>
            <a:r>
              <a:rPr lang="en-US" sz="5400" cap="none" spc="0" dirty="0">
                <a:ln w="0"/>
                <a:solidFill>
                  <a:schemeClr val="tx1"/>
                </a:solidFill>
                <a:latin typeface="Letter-join Print Plus 2" panose="02000805000000020003" pitchFamily="50" charset="0"/>
              </a:rPr>
              <a:t>5-5:30pm</a:t>
            </a:r>
          </a:p>
        </p:txBody>
      </p:sp>
      <p:sp>
        <p:nvSpPr>
          <p:cNvPr id="6" name="AutoShape 2" descr="Red Rose Letters and Sounds - Lancashire Professional Development Service"/>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1026" name="Picture 2" descr="Welcome To The Team GIFs | Tenor"/>
          <p:cNvPicPr>
            <a:picLocks noChangeAspect="1" noChangeArrowheads="1"/>
          </p:cNvPicPr>
          <p:nvPr/>
        </p:nvPicPr>
        <p:blipFill rotWithShape="1">
          <a:blip r:embed="rId2">
            <a:extLst>
              <a:ext uri="{28A0092B-C50C-407E-A947-70E740481C1C}">
                <a14:useLocalDpi xmlns:a14="http://schemas.microsoft.com/office/drawing/2010/main" val="0"/>
              </a:ext>
            </a:extLst>
          </a:blip>
          <a:srcRect t="10409" b="10650"/>
          <a:stretch/>
        </p:blipFill>
        <p:spPr bwMode="auto">
          <a:xfrm>
            <a:off x="3008570" y="3059724"/>
            <a:ext cx="4187825" cy="330590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6354943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576565" y="276888"/>
            <a:ext cx="6928756" cy="923330"/>
          </a:xfrm>
          <a:prstGeom prst="rect">
            <a:avLst/>
          </a:prstGeom>
          <a:ln>
            <a:noFill/>
          </a:ln>
        </p:spPr>
        <p:style>
          <a:lnRef idx="2">
            <a:schemeClr val="accent1"/>
          </a:lnRef>
          <a:fillRef idx="1">
            <a:schemeClr val="lt1"/>
          </a:fillRef>
          <a:effectRef idx="0">
            <a:schemeClr val="accent1"/>
          </a:effectRef>
          <a:fontRef idx="minor">
            <a:schemeClr val="dk1"/>
          </a:fontRef>
        </p:style>
        <p:txBody>
          <a:bodyPr wrap="none" lIns="91440" tIns="45720" rIns="91440" bIns="45720">
            <a:spAutoFit/>
          </a:bodyPr>
          <a:lstStyle/>
          <a:p>
            <a:pPr algn="ctr"/>
            <a:r>
              <a:rPr lang="en-US" sz="5400" u="sng" cap="none" spc="0">
                <a:ln w="0"/>
                <a:solidFill>
                  <a:schemeClr val="tx1"/>
                </a:solidFill>
                <a:effectLst>
                  <a:outerShdw blurRad="38100" dist="19050" dir="2700000" algn="tl" rotWithShape="0">
                    <a:schemeClr val="dk1">
                      <a:alpha val="40000"/>
                    </a:schemeClr>
                  </a:outerShdw>
                </a:effectLst>
                <a:latin typeface="Letter-join Print Plus 2" panose="02000805000000020003" pitchFamily="50" charset="0"/>
              </a:rPr>
              <a:t>Key Stage One Classes</a:t>
            </a:r>
          </a:p>
        </p:txBody>
      </p:sp>
      <p:sp>
        <p:nvSpPr>
          <p:cNvPr id="6" name="AutoShape 2" descr="Red Rose Letters and Sounds - Lancashire Professional Development Service"/>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graphicFrame>
        <p:nvGraphicFramePr>
          <p:cNvPr id="2" name="Table 1"/>
          <p:cNvGraphicFramePr>
            <a:graphicFrameLocks noGrp="1"/>
          </p:cNvGraphicFramePr>
          <p:nvPr>
            <p:extLst>
              <p:ext uri="{D42A27DB-BD31-4B8C-83A1-F6EECF244321}">
                <p14:modId xmlns:p14="http://schemas.microsoft.com/office/powerpoint/2010/main" val="390266858"/>
              </p:ext>
            </p:extLst>
          </p:nvPr>
        </p:nvGraphicFramePr>
        <p:xfrm>
          <a:off x="307975" y="1200218"/>
          <a:ext cx="11596980" cy="5308600"/>
        </p:xfrm>
        <a:graphic>
          <a:graphicData uri="http://schemas.openxmlformats.org/drawingml/2006/table">
            <a:tbl>
              <a:tblPr firstRow="1" bandRow="1">
                <a:tableStyleId>{5C22544A-7EE6-4342-B048-85BDC9FD1C3A}</a:tableStyleId>
              </a:tblPr>
              <a:tblGrid>
                <a:gridCol w="2899245">
                  <a:extLst>
                    <a:ext uri="{9D8B030D-6E8A-4147-A177-3AD203B41FA5}">
                      <a16:colId xmlns:a16="http://schemas.microsoft.com/office/drawing/2014/main" val="1364290447"/>
                    </a:ext>
                  </a:extLst>
                </a:gridCol>
                <a:gridCol w="2899245">
                  <a:extLst>
                    <a:ext uri="{9D8B030D-6E8A-4147-A177-3AD203B41FA5}">
                      <a16:colId xmlns:a16="http://schemas.microsoft.com/office/drawing/2014/main" val="1425293159"/>
                    </a:ext>
                  </a:extLst>
                </a:gridCol>
                <a:gridCol w="2899245">
                  <a:extLst>
                    <a:ext uri="{9D8B030D-6E8A-4147-A177-3AD203B41FA5}">
                      <a16:colId xmlns:a16="http://schemas.microsoft.com/office/drawing/2014/main" val="1619310404"/>
                    </a:ext>
                  </a:extLst>
                </a:gridCol>
                <a:gridCol w="2899245">
                  <a:extLst>
                    <a:ext uri="{9D8B030D-6E8A-4147-A177-3AD203B41FA5}">
                      <a16:colId xmlns:a16="http://schemas.microsoft.com/office/drawing/2014/main" val="2803197575"/>
                    </a:ext>
                  </a:extLst>
                </a:gridCol>
              </a:tblGrid>
              <a:tr h="370840">
                <a:tc>
                  <a:txBody>
                    <a:bodyPr/>
                    <a:lstStyle/>
                    <a:p>
                      <a:r>
                        <a:rPr lang="en-GB" dirty="0">
                          <a:latin typeface="Letter-join Print Plus 2" panose="02000805000000020003" pitchFamily="50" charset="0"/>
                        </a:rPr>
                        <a:t>Cherry Class</a:t>
                      </a:r>
                    </a:p>
                  </a:txBody>
                  <a:tcPr/>
                </a:tc>
                <a:tc>
                  <a:txBody>
                    <a:bodyPr/>
                    <a:lstStyle/>
                    <a:p>
                      <a:r>
                        <a:rPr lang="en-GB" dirty="0">
                          <a:solidFill>
                            <a:schemeClr val="bg1"/>
                          </a:solidFill>
                          <a:latin typeface="Letter-join Print Plus 2" panose="02000805000000020003" pitchFamily="50" charset="0"/>
                        </a:rPr>
                        <a:t>Holly Class</a:t>
                      </a:r>
                    </a:p>
                  </a:txBody>
                  <a:tcPr/>
                </a:tc>
                <a:tc>
                  <a:txBody>
                    <a:bodyPr/>
                    <a:lstStyle/>
                    <a:p>
                      <a:r>
                        <a:rPr lang="en-GB">
                          <a:solidFill>
                            <a:schemeClr val="bg1"/>
                          </a:solidFill>
                          <a:latin typeface="Letter-join Print Plus 2" panose="02000805000000020003" pitchFamily="50" charset="0"/>
                        </a:rPr>
                        <a:t>Horse Chestnut</a:t>
                      </a:r>
                      <a:r>
                        <a:rPr lang="en-GB" baseline="0">
                          <a:solidFill>
                            <a:schemeClr val="bg1"/>
                          </a:solidFill>
                          <a:latin typeface="Letter-join Print Plus 2" panose="02000805000000020003" pitchFamily="50" charset="0"/>
                        </a:rPr>
                        <a:t> Class</a:t>
                      </a:r>
                      <a:endParaRPr lang="en-GB">
                        <a:solidFill>
                          <a:schemeClr val="bg1"/>
                        </a:solidFill>
                        <a:latin typeface="Letter-join Print Plus 2" panose="02000805000000020003" pitchFamily="50" charset="0"/>
                      </a:endParaRPr>
                    </a:p>
                  </a:txBody>
                  <a:tcPr/>
                </a:tc>
                <a:tc>
                  <a:txBody>
                    <a:bodyPr/>
                    <a:lstStyle/>
                    <a:p>
                      <a:r>
                        <a:rPr lang="en-GB" dirty="0">
                          <a:solidFill>
                            <a:schemeClr val="bg1"/>
                          </a:solidFill>
                          <a:latin typeface="Letter-join Print Plus 2" panose="02000805000000020003" pitchFamily="50" charset="0"/>
                        </a:rPr>
                        <a:t>Pine Class</a:t>
                      </a:r>
                    </a:p>
                  </a:txBody>
                  <a:tcPr/>
                </a:tc>
                <a:extLst>
                  <a:ext uri="{0D108BD9-81ED-4DB2-BD59-A6C34878D82A}">
                    <a16:rowId xmlns:a16="http://schemas.microsoft.com/office/drawing/2014/main" val="2643393345"/>
                  </a:ext>
                </a:extLst>
              </a:tr>
              <a:tr h="370840">
                <a:tc>
                  <a:txBody>
                    <a:bodyPr/>
                    <a:lstStyle/>
                    <a:p>
                      <a:r>
                        <a:rPr lang="en-GB" b="1" dirty="0">
                          <a:solidFill>
                            <a:schemeClr val="tx1"/>
                          </a:solidFill>
                          <a:latin typeface="Letter-join Print Plus 2" panose="02000805000000020003" pitchFamily="50" charset="0"/>
                        </a:rPr>
                        <a:t>Miss Lancaster (</a:t>
                      </a:r>
                      <a:r>
                        <a:rPr lang="en-GB" b="0" dirty="0">
                          <a:solidFill>
                            <a:schemeClr val="tx1"/>
                          </a:solidFill>
                          <a:latin typeface="Letter-join Print Plus 2" panose="02000805000000020003" pitchFamily="50" charset="0"/>
                        </a:rPr>
                        <a:t>Tuesday afternoon &amp; Weds/Thu/Fri)</a:t>
                      </a:r>
                    </a:p>
                    <a:p>
                      <a:r>
                        <a:rPr lang="en-GB" b="1" dirty="0">
                          <a:solidFill>
                            <a:schemeClr val="tx1"/>
                          </a:solidFill>
                          <a:latin typeface="Letter-join Print Plus 2" panose="02000805000000020003" pitchFamily="50" charset="0"/>
                        </a:rPr>
                        <a:t/>
                      </a:r>
                      <a:br>
                        <a:rPr lang="en-GB" b="1" dirty="0">
                          <a:solidFill>
                            <a:schemeClr val="tx1"/>
                          </a:solidFill>
                          <a:latin typeface="Letter-join Print Plus 2" panose="02000805000000020003" pitchFamily="50" charset="0"/>
                        </a:rPr>
                      </a:br>
                      <a:r>
                        <a:rPr lang="en-GB" b="1" dirty="0">
                          <a:solidFill>
                            <a:schemeClr val="tx1"/>
                          </a:solidFill>
                          <a:latin typeface="Letter-join Print Plus 2" panose="02000805000000020003" pitchFamily="50" charset="0"/>
                        </a:rPr>
                        <a:t>Mrs Whitwell </a:t>
                      </a:r>
                      <a:r>
                        <a:rPr lang="en-GB" b="0" dirty="0">
                          <a:solidFill>
                            <a:schemeClr val="tx1"/>
                          </a:solidFill>
                          <a:latin typeface="Letter-join Print Plus 2" panose="02000805000000020003" pitchFamily="50" charset="0"/>
                        </a:rPr>
                        <a:t>(Monday</a:t>
                      </a:r>
                      <a:r>
                        <a:rPr lang="en-GB" b="0" baseline="0" dirty="0">
                          <a:solidFill>
                            <a:schemeClr val="tx1"/>
                          </a:solidFill>
                          <a:latin typeface="Letter-join Print Plus 2" panose="02000805000000020003" pitchFamily="50" charset="0"/>
                        </a:rPr>
                        <a:t> all day &amp; Tuesday morning)</a:t>
                      </a:r>
                      <a:endParaRPr lang="en-GB" dirty="0">
                        <a:solidFill>
                          <a:schemeClr val="tx1"/>
                        </a:solidFill>
                        <a:latin typeface="Letter-join Print Plus 2" panose="02000805000000020003" pitchFamily="50" charset="0"/>
                      </a:endParaRPr>
                    </a:p>
                    <a:p>
                      <a:endParaRPr lang="en-GB" dirty="0">
                        <a:latin typeface="Letter-join Print Plus 2" panose="02000805000000020003" pitchFamily="50" charset="0"/>
                      </a:endParaRPr>
                    </a:p>
                  </a:txBody>
                  <a:tcPr/>
                </a:tc>
                <a:tc>
                  <a:txBody>
                    <a:bodyPr/>
                    <a:lstStyle/>
                    <a:p>
                      <a:r>
                        <a:rPr lang="en-GB" b="1" dirty="0">
                          <a:solidFill>
                            <a:schemeClr val="tx1"/>
                          </a:solidFill>
                          <a:latin typeface="Letter-join Print Plus 2" panose="02000805000000020003" pitchFamily="50" charset="0"/>
                        </a:rPr>
                        <a:t>Miss Zak</a:t>
                      </a:r>
                    </a:p>
                    <a:p>
                      <a:r>
                        <a:rPr lang="en-GB" b="1" dirty="0">
                          <a:solidFill>
                            <a:schemeClr val="tx1"/>
                          </a:solidFill>
                          <a:latin typeface="Letter-join Print Plus 2" panose="02000805000000020003" pitchFamily="50" charset="0"/>
                        </a:rPr>
                        <a:t/>
                      </a:r>
                      <a:br>
                        <a:rPr lang="en-GB" b="1" dirty="0">
                          <a:solidFill>
                            <a:schemeClr val="tx1"/>
                          </a:solidFill>
                          <a:latin typeface="Letter-join Print Plus 2" panose="02000805000000020003" pitchFamily="50" charset="0"/>
                        </a:rPr>
                      </a:br>
                      <a:r>
                        <a:rPr lang="en-GB" b="1" dirty="0">
                          <a:solidFill>
                            <a:schemeClr val="tx1"/>
                          </a:solidFill>
                          <a:latin typeface="Letter-join Print Plus 2" panose="02000805000000020003" pitchFamily="50" charset="0"/>
                        </a:rPr>
                        <a:t>Mrs Stansfield </a:t>
                      </a:r>
                      <a:r>
                        <a:rPr lang="en-GB" b="0" dirty="0">
                          <a:solidFill>
                            <a:schemeClr val="tx1"/>
                          </a:solidFill>
                          <a:latin typeface="Letter-join Print Plus 2" panose="02000805000000020003" pitchFamily="50" charset="0"/>
                        </a:rPr>
                        <a:t>(Friday Afternoon)</a:t>
                      </a:r>
                      <a:endParaRPr lang="en-GB" dirty="0">
                        <a:solidFill>
                          <a:schemeClr val="tx1"/>
                        </a:solidFill>
                        <a:latin typeface="Letter-join Print Plus 2" panose="02000805000000020003" pitchFamily="50" charset="0"/>
                      </a:endParaRPr>
                    </a:p>
                  </a:txBody>
                  <a:tcPr/>
                </a:tc>
                <a:tc>
                  <a:txBody>
                    <a:bodyPr/>
                    <a:lstStyle/>
                    <a:p>
                      <a:r>
                        <a:rPr lang="en-GB" b="1" dirty="0">
                          <a:solidFill>
                            <a:schemeClr val="tx1"/>
                          </a:solidFill>
                          <a:latin typeface="Letter-join Print Plus 2" panose="02000805000000020003" pitchFamily="50" charset="0"/>
                        </a:rPr>
                        <a:t>Miss</a:t>
                      </a:r>
                      <a:r>
                        <a:rPr lang="en-GB" b="1" baseline="0" dirty="0">
                          <a:solidFill>
                            <a:schemeClr val="tx1"/>
                          </a:solidFill>
                          <a:latin typeface="Letter-join Print Plus 2" panose="02000805000000020003" pitchFamily="50" charset="0"/>
                        </a:rPr>
                        <a:t> Markham</a:t>
                      </a:r>
                    </a:p>
                    <a:p>
                      <a:r>
                        <a:rPr lang="en-GB" b="1" baseline="0" dirty="0">
                          <a:solidFill>
                            <a:schemeClr val="tx1"/>
                          </a:solidFill>
                          <a:latin typeface="Letter-join Print Plus 2" panose="02000805000000020003" pitchFamily="50" charset="0"/>
                        </a:rPr>
                        <a:t/>
                      </a:r>
                      <a:br>
                        <a:rPr lang="en-GB" b="1" baseline="0" dirty="0">
                          <a:solidFill>
                            <a:schemeClr val="tx1"/>
                          </a:solidFill>
                          <a:latin typeface="Letter-join Print Plus 2" panose="02000805000000020003" pitchFamily="50" charset="0"/>
                        </a:rPr>
                      </a:br>
                      <a:r>
                        <a:rPr lang="en-GB" b="1" baseline="0" dirty="0">
                          <a:solidFill>
                            <a:schemeClr val="tx1"/>
                          </a:solidFill>
                          <a:latin typeface="Letter-join Print Plus 2" panose="02000805000000020003" pitchFamily="50" charset="0"/>
                        </a:rPr>
                        <a:t>Mrs Whitwell </a:t>
                      </a:r>
                      <a:r>
                        <a:rPr lang="en-GB" baseline="0" dirty="0">
                          <a:solidFill>
                            <a:schemeClr val="tx1"/>
                          </a:solidFill>
                          <a:latin typeface="Letter-join Print Plus 2" panose="02000805000000020003" pitchFamily="50" charset="0"/>
                        </a:rPr>
                        <a:t>(All day Thursday &amp; Wednesday morning)</a:t>
                      </a:r>
                    </a:p>
                    <a:p>
                      <a:endParaRPr lang="en-GB" baseline="0" dirty="0">
                        <a:solidFill>
                          <a:schemeClr val="tx1"/>
                        </a:solidFill>
                        <a:latin typeface="Letter-join Print Plus 2" panose="02000805000000020003" pitchFamily="50" charset="0"/>
                      </a:endParaRPr>
                    </a:p>
                    <a:p>
                      <a:r>
                        <a:rPr lang="en-GB" baseline="0" dirty="0">
                          <a:solidFill>
                            <a:schemeClr val="tx1"/>
                          </a:solidFill>
                          <a:latin typeface="Letter-join Print Plus 2" panose="02000805000000020003" pitchFamily="50" charset="0"/>
                        </a:rPr>
                        <a:t>Mrs Mercer teaches Y2 Maths</a:t>
                      </a:r>
                      <a:endParaRPr lang="en-GB" dirty="0">
                        <a:solidFill>
                          <a:schemeClr val="tx1"/>
                        </a:solidFill>
                        <a:latin typeface="Letter-join Print Plus 2" panose="02000805000000020003" pitchFamily="50" charset="0"/>
                      </a:endParaRPr>
                    </a:p>
                  </a:txBody>
                  <a:tcPr/>
                </a:tc>
                <a:tc>
                  <a:txBody>
                    <a:bodyPr/>
                    <a:lstStyle/>
                    <a:p>
                      <a:r>
                        <a:rPr lang="en-GB" b="1" dirty="0">
                          <a:solidFill>
                            <a:schemeClr val="tx1"/>
                          </a:solidFill>
                          <a:latin typeface="Letter-join Print Plus 2" panose="02000805000000020003" pitchFamily="50" charset="0"/>
                        </a:rPr>
                        <a:t>Mrs Kennerley</a:t>
                      </a:r>
                    </a:p>
                    <a:p>
                      <a:r>
                        <a:rPr lang="en-GB" b="1" dirty="0">
                          <a:solidFill>
                            <a:schemeClr val="tx1"/>
                          </a:solidFill>
                          <a:latin typeface="Letter-join Print Plus 2" panose="02000805000000020003" pitchFamily="50" charset="0"/>
                        </a:rPr>
                        <a:t/>
                      </a:r>
                      <a:br>
                        <a:rPr lang="en-GB" b="1" dirty="0">
                          <a:solidFill>
                            <a:schemeClr val="tx1"/>
                          </a:solidFill>
                          <a:latin typeface="Letter-join Print Plus 2" panose="02000805000000020003" pitchFamily="50" charset="0"/>
                        </a:rPr>
                      </a:br>
                      <a:r>
                        <a:rPr lang="en-GB" b="1" dirty="0">
                          <a:solidFill>
                            <a:schemeClr val="tx1"/>
                          </a:solidFill>
                          <a:latin typeface="Letter-join Print Plus 2" panose="02000805000000020003" pitchFamily="50" charset="0"/>
                        </a:rPr>
                        <a:t>Mrs Stansfield </a:t>
                      </a:r>
                      <a:r>
                        <a:rPr lang="en-GB" baseline="0" dirty="0">
                          <a:solidFill>
                            <a:schemeClr val="tx1"/>
                          </a:solidFill>
                          <a:latin typeface="Letter-join Print Plus 2" panose="02000805000000020003" pitchFamily="50" charset="0"/>
                        </a:rPr>
                        <a:t>(Monday afternoon)</a:t>
                      </a:r>
                      <a:endParaRPr lang="en-GB" dirty="0">
                        <a:solidFill>
                          <a:schemeClr val="tx1"/>
                        </a:solidFill>
                        <a:latin typeface="Letter-join Print Plus 2" panose="02000805000000020003" pitchFamily="50" charset="0"/>
                      </a:endParaRPr>
                    </a:p>
                  </a:txBody>
                  <a:tcPr/>
                </a:tc>
                <a:extLst>
                  <a:ext uri="{0D108BD9-81ED-4DB2-BD59-A6C34878D82A}">
                    <a16:rowId xmlns:a16="http://schemas.microsoft.com/office/drawing/2014/main" val="551263937"/>
                  </a:ext>
                </a:extLst>
              </a:tr>
              <a:tr h="370840">
                <a:tc>
                  <a:txBody>
                    <a:bodyPr/>
                    <a:lstStyle/>
                    <a:p>
                      <a:r>
                        <a:rPr lang="en-GB" b="1" dirty="0">
                          <a:latin typeface="Letter-join Print Plus 2" panose="02000805000000020003" pitchFamily="50" charset="0"/>
                        </a:rPr>
                        <a:t>Miss Clarke</a:t>
                      </a:r>
                    </a:p>
                  </a:txBody>
                  <a:tcPr/>
                </a:tc>
                <a:tc>
                  <a:txBody>
                    <a:bodyPr/>
                    <a:lstStyle/>
                    <a:p>
                      <a:r>
                        <a:rPr lang="en-GB" b="1" dirty="0">
                          <a:solidFill>
                            <a:schemeClr val="tx1"/>
                          </a:solidFill>
                          <a:latin typeface="Letter-join Print Plus 2" panose="02000805000000020003" pitchFamily="50" charset="0"/>
                        </a:rPr>
                        <a:t>Mrs Birthwistle</a:t>
                      </a:r>
                      <a:br>
                        <a:rPr lang="en-GB" b="1" dirty="0">
                          <a:solidFill>
                            <a:schemeClr val="tx1"/>
                          </a:solidFill>
                          <a:latin typeface="Letter-join Print Plus 2" panose="02000805000000020003" pitchFamily="50" charset="0"/>
                        </a:rPr>
                      </a:br>
                      <a:endParaRPr lang="en-GB" b="1" dirty="0">
                        <a:solidFill>
                          <a:schemeClr val="tx1"/>
                        </a:solidFill>
                        <a:latin typeface="Letter-join Print Plus 2" panose="02000805000000020003" pitchFamily="50" charset="0"/>
                      </a:endParaRPr>
                    </a:p>
                  </a:txBody>
                  <a:tcPr/>
                </a:tc>
                <a:tc>
                  <a:txBody>
                    <a:bodyPr/>
                    <a:lstStyle/>
                    <a:p>
                      <a:r>
                        <a:rPr lang="en-GB" b="1" dirty="0">
                          <a:solidFill>
                            <a:schemeClr val="tx1"/>
                          </a:solidFill>
                          <a:latin typeface="Letter-join Print Plus 2" panose="02000805000000020003" pitchFamily="50" charset="0"/>
                        </a:rPr>
                        <a:t>Mrs Stansfield</a:t>
                      </a:r>
                    </a:p>
                    <a:p>
                      <a:r>
                        <a:rPr lang="en-GB" b="1" dirty="0">
                          <a:solidFill>
                            <a:schemeClr val="tx1"/>
                          </a:solidFill>
                          <a:latin typeface="Letter-join Print Plus 2" panose="02000805000000020003" pitchFamily="50" charset="0"/>
                        </a:rPr>
                        <a:t>Miss</a:t>
                      </a:r>
                      <a:r>
                        <a:rPr lang="en-GB" b="1" baseline="0" dirty="0">
                          <a:solidFill>
                            <a:schemeClr val="tx1"/>
                          </a:solidFill>
                          <a:latin typeface="Letter-join Print Plus 2" panose="02000805000000020003" pitchFamily="50" charset="0"/>
                        </a:rPr>
                        <a:t> Cowperthwaite</a:t>
                      </a:r>
                      <a:endParaRPr lang="en-GB" b="1" dirty="0">
                        <a:solidFill>
                          <a:schemeClr val="tx1"/>
                        </a:solidFill>
                        <a:latin typeface="Letter-join Print Plus 2" panose="02000805000000020003" pitchFamily="50" charset="0"/>
                      </a:endParaRPr>
                    </a:p>
                  </a:txBody>
                  <a:tcPr/>
                </a:tc>
                <a:tc>
                  <a:txBody>
                    <a:bodyPr/>
                    <a:lstStyle/>
                    <a:p>
                      <a:r>
                        <a:rPr lang="en-GB" b="1" dirty="0">
                          <a:solidFill>
                            <a:schemeClr val="tx1"/>
                          </a:solidFill>
                          <a:latin typeface="Letter-join Print Plus 2" panose="02000805000000020003" pitchFamily="50" charset="0"/>
                        </a:rPr>
                        <a:t>Miss Clarke</a:t>
                      </a:r>
                    </a:p>
                    <a:p>
                      <a:r>
                        <a:rPr lang="en-GB" b="1" dirty="0">
                          <a:solidFill>
                            <a:schemeClr val="tx1"/>
                          </a:solidFill>
                          <a:latin typeface="Letter-join Print Plus 2" panose="02000805000000020003" pitchFamily="50" charset="0"/>
                        </a:rPr>
                        <a:t>Mrs</a:t>
                      </a:r>
                      <a:r>
                        <a:rPr lang="en-GB" b="1" baseline="0" dirty="0">
                          <a:solidFill>
                            <a:schemeClr val="tx1"/>
                          </a:solidFill>
                          <a:latin typeface="Letter-join Print Plus 2" panose="02000805000000020003" pitchFamily="50" charset="0"/>
                        </a:rPr>
                        <a:t> Taylor</a:t>
                      </a:r>
                    </a:p>
                  </a:txBody>
                  <a:tcPr/>
                </a:tc>
                <a:extLst>
                  <a:ext uri="{0D108BD9-81ED-4DB2-BD59-A6C34878D82A}">
                    <a16:rowId xmlns:a16="http://schemas.microsoft.com/office/drawing/2014/main" val="2093722781"/>
                  </a:ext>
                </a:extLst>
              </a:tr>
              <a:tr h="370840">
                <a:tc gridSpan="4">
                  <a:txBody>
                    <a:bodyPr/>
                    <a:lstStyle/>
                    <a:p>
                      <a:r>
                        <a:rPr lang="en-GB" b="1" dirty="0">
                          <a:solidFill>
                            <a:schemeClr val="tx1"/>
                          </a:solidFill>
                          <a:latin typeface="Letter-join Print Plus 2" panose="02000805000000020003" pitchFamily="50" charset="0"/>
                        </a:rPr>
                        <a:t>Miss Palmieri </a:t>
                      </a:r>
                      <a:r>
                        <a:rPr lang="en-GB" dirty="0">
                          <a:solidFill>
                            <a:schemeClr val="tx1"/>
                          </a:solidFill>
                          <a:latin typeface="Letter-join Print Plus 2" panose="02000805000000020003" pitchFamily="50" charset="0"/>
                        </a:rPr>
                        <a:t>also teaches Computing and</a:t>
                      </a:r>
                      <a:r>
                        <a:rPr lang="en-GB" baseline="0" dirty="0">
                          <a:solidFill>
                            <a:schemeClr val="tx1"/>
                          </a:solidFill>
                          <a:latin typeface="Letter-join Print Plus 2" panose="02000805000000020003" pitchFamily="50" charset="0"/>
                        </a:rPr>
                        <a:t> Forest School</a:t>
                      </a:r>
                      <a:r>
                        <a:rPr lang="en-GB" dirty="0">
                          <a:solidFill>
                            <a:schemeClr val="tx1"/>
                          </a:solidFill>
                          <a:latin typeface="Letter-join Print Plus 2" panose="02000805000000020003" pitchFamily="50" charset="0"/>
                        </a:rPr>
                        <a:t> for each class.</a:t>
                      </a:r>
                    </a:p>
                    <a:p>
                      <a:endParaRPr lang="en-GB" dirty="0">
                        <a:solidFill>
                          <a:schemeClr val="tx1"/>
                        </a:solidFill>
                        <a:latin typeface="Letter-join Print Plus 2" panose="02000805000000020003" pitchFamily="50" charset="0"/>
                      </a:endParaRPr>
                    </a:p>
                    <a:p>
                      <a:r>
                        <a:rPr lang="en-GB" dirty="0">
                          <a:solidFill>
                            <a:schemeClr val="tx1"/>
                          </a:solidFill>
                          <a:latin typeface="Letter-join Print Plus 2" panose="02000805000000020003" pitchFamily="50" charset="0"/>
                        </a:rPr>
                        <a:t>Cherry (Monday morning)</a:t>
                      </a:r>
                    </a:p>
                    <a:p>
                      <a:r>
                        <a:rPr lang="en-GB" dirty="0">
                          <a:solidFill>
                            <a:schemeClr val="tx1"/>
                          </a:solidFill>
                          <a:latin typeface="Letter-join Print Plus 2" panose="02000805000000020003" pitchFamily="50" charset="0"/>
                        </a:rPr>
                        <a:t>Holly (Friday afternoon</a:t>
                      </a:r>
                      <a:r>
                        <a:rPr lang="en-GB" baseline="0" dirty="0">
                          <a:solidFill>
                            <a:schemeClr val="tx1"/>
                          </a:solidFill>
                          <a:latin typeface="Letter-join Print Plus 2" panose="02000805000000020003" pitchFamily="50" charset="0"/>
                        </a:rPr>
                        <a:t>)</a:t>
                      </a:r>
                      <a:br>
                        <a:rPr lang="en-GB" baseline="0" dirty="0">
                          <a:solidFill>
                            <a:schemeClr val="tx1"/>
                          </a:solidFill>
                          <a:latin typeface="Letter-join Print Plus 2" panose="02000805000000020003" pitchFamily="50" charset="0"/>
                        </a:rPr>
                      </a:br>
                      <a:r>
                        <a:rPr lang="en-GB" baseline="0" dirty="0">
                          <a:solidFill>
                            <a:schemeClr val="tx1"/>
                          </a:solidFill>
                          <a:latin typeface="Letter-join Print Plus 2" panose="02000805000000020003" pitchFamily="50" charset="0"/>
                        </a:rPr>
                        <a:t>Horse Chestnut (Thursday afternoon)</a:t>
                      </a:r>
                      <a:br>
                        <a:rPr lang="en-GB" baseline="0" dirty="0">
                          <a:solidFill>
                            <a:schemeClr val="tx1"/>
                          </a:solidFill>
                          <a:latin typeface="Letter-join Print Plus 2" panose="02000805000000020003" pitchFamily="50" charset="0"/>
                        </a:rPr>
                      </a:br>
                      <a:r>
                        <a:rPr lang="en-GB" baseline="0" dirty="0">
                          <a:solidFill>
                            <a:schemeClr val="tx1"/>
                          </a:solidFill>
                          <a:latin typeface="Letter-join Print Plus 2" panose="02000805000000020003" pitchFamily="50" charset="0"/>
                        </a:rPr>
                        <a:t>Pine (Monday afternoon)</a:t>
                      </a:r>
                    </a:p>
                    <a:p>
                      <a:r>
                        <a:rPr lang="en-GB" baseline="0" dirty="0">
                          <a:solidFill>
                            <a:schemeClr val="tx1"/>
                          </a:solidFill>
                          <a:latin typeface="Letter-join Print Plus 2" panose="02000805000000020003" pitchFamily="50" charset="0"/>
                        </a:rPr>
                        <a:t>Forest School is on a rotation – </a:t>
                      </a:r>
                      <a:r>
                        <a:rPr lang="en-GB" u="sng" baseline="0" dirty="0">
                          <a:solidFill>
                            <a:schemeClr val="tx1"/>
                          </a:solidFill>
                          <a:latin typeface="Letter-join Print Plus 2" panose="02000805000000020003" pitchFamily="50" charset="0"/>
                        </a:rPr>
                        <a:t>you will be informed of when to bring wellies and waterproofs in.</a:t>
                      </a:r>
                      <a:endParaRPr lang="en-GB" u="sng" dirty="0">
                        <a:solidFill>
                          <a:schemeClr val="tx1"/>
                        </a:solidFill>
                        <a:latin typeface="Letter-join Print Plus 2" panose="02000805000000020003" pitchFamily="50" charset="0"/>
                      </a:endParaRPr>
                    </a:p>
                  </a:txBody>
                  <a:tcPr/>
                </a:tc>
                <a:tc hMerge="1">
                  <a:txBody>
                    <a:bodyPr/>
                    <a:lstStyle/>
                    <a:p>
                      <a:endParaRPr lang="en-GB">
                        <a:solidFill>
                          <a:schemeClr val="tx1"/>
                        </a:solidFill>
                        <a:latin typeface="Letter-join Print Plus 2" panose="02000805000000020003" pitchFamily="50" charset="0"/>
                      </a:endParaRPr>
                    </a:p>
                  </a:txBody>
                  <a:tcPr/>
                </a:tc>
                <a:tc hMerge="1">
                  <a:txBody>
                    <a:bodyPr/>
                    <a:lstStyle/>
                    <a:p>
                      <a:endParaRPr lang="en-GB">
                        <a:solidFill>
                          <a:schemeClr val="tx1"/>
                        </a:solidFill>
                        <a:latin typeface="Letter-join Print Plus 2" panose="02000805000000020003" pitchFamily="50" charset="0"/>
                      </a:endParaRPr>
                    </a:p>
                  </a:txBody>
                  <a:tcPr/>
                </a:tc>
                <a:tc hMerge="1">
                  <a:txBody>
                    <a:bodyPr/>
                    <a:lstStyle/>
                    <a:p>
                      <a:endParaRPr lang="en-GB" u="sng" dirty="0">
                        <a:solidFill>
                          <a:schemeClr val="tx1"/>
                        </a:solidFill>
                        <a:latin typeface="Letter-join Print Plus 2" panose="02000805000000020003" pitchFamily="50" charset="0"/>
                      </a:endParaRPr>
                    </a:p>
                  </a:txBody>
                  <a:tcPr/>
                </a:tc>
                <a:extLst>
                  <a:ext uri="{0D108BD9-81ED-4DB2-BD59-A6C34878D82A}">
                    <a16:rowId xmlns:a16="http://schemas.microsoft.com/office/drawing/2014/main" val="665775293"/>
                  </a:ext>
                </a:extLst>
              </a:tr>
            </a:tbl>
          </a:graphicData>
        </a:graphic>
      </p:graphicFrame>
    </p:spTree>
    <p:extLst>
      <p:ext uri="{BB962C8B-B14F-4D97-AF65-F5344CB8AC3E}">
        <p14:creationId xmlns:p14="http://schemas.microsoft.com/office/powerpoint/2010/main" val="218953634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2746856" y="276888"/>
            <a:ext cx="4588179" cy="923330"/>
          </a:xfrm>
          <a:prstGeom prst="rect">
            <a:avLst/>
          </a:prstGeom>
          <a:ln>
            <a:noFill/>
          </a:ln>
        </p:spPr>
        <p:style>
          <a:lnRef idx="2">
            <a:schemeClr val="accent1"/>
          </a:lnRef>
          <a:fillRef idx="1">
            <a:schemeClr val="lt1"/>
          </a:fillRef>
          <a:effectRef idx="0">
            <a:schemeClr val="accent1"/>
          </a:effectRef>
          <a:fontRef idx="minor">
            <a:schemeClr val="dk1"/>
          </a:fontRef>
        </p:style>
        <p:txBody>
          <a:bodyPr wrap="none" lIns="91440" tIns="45720" rIns="91440" bIns="45720">
            <a:spAutoFit/>
          </a:bodyPr>
          <a:lstStyle/>
          <a:p>
            <a:pPr algn="ctr"/>
            <a:r>
              <a:rPr lang="en-US" sz="5400" u="sng" cap="none" spc="0">
                <a:ln w="0"/>
                <a:solidFill>
                  <a:schemeClr val="tx1"/>
                </a:solidFill>
                <a:effectLst>
                  <a:outerShdw blurRad="38100" dist="19050" dir="2700000" algn="tl" rotWithShape="0">
                    <a:schemeClr val="dk1">
                      <a:alpha val="40000"/>
                    </a:schemeClr>
                  </a:outerShdw>
                </a:effectLst>
                <a:latin typeface="Letter-join Print Plus 2" panose="02000805000000020003" pitchFamily="50" charset="0"/>
              </a:rPr>
              <a:t>Communication</a:t>
            </a:r>
          </a:p>
        </p:txBody>
      </p:sp>
      <p:sp>
        <p:nvSpPr>
          <p:cNvPr id="6" name="AutoShape 2" descr="Red Rose Letters and Sounds - Lancashire Professional Development Service"/>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2050" name="Picture 2" descr="Here To Help Stock Illustrations – 575 Here To Help Stock Illustrations,  Vectors &amp; Clipart - Dreamstim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0375" y="1644984"/>
            <a:ext cx="4184315" cy="4184315"/>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7" name="Table 6"/>
          <p:cNvGraphicFramePr>
            <a:graphicFrameLocks noGrp="1"/>
          </p:cNvGraphicFramePr>
          <p:nvPr>
            <p:extLst>
              <p:ext uri="{D42A27DB-BD31-4B8C-83A1-F6EECF244321}">
                <p14:modId xmlns:p14="http://schemas.microsoft.com/office/powerpoint/2010/main" val="1159516330"/>
              </p:ext>
            </p:extLst>
          </p:nvPr>
        </p:nvGraphicFramePr>
        <p:xfrm>
          <a:off x="4801773" y="1343311"/>
          <a:ext cx="4785171" cy="2184944"/>
        </p:xfrm>
        <a:graphic>
          <a:graphicData uri="http://schemas.openxmlformats.org/drawingml/2006/table">
            <a:tbl>
              <a:tblPr firstRow="1" bandRow="1">
                <a:tableStyleId>{5C22544A-7EE6-4342-B048-85BDC9FD1C3A}</a:tableStyleId>
              </a:tblPr>
              <a:tblGrid>
                <a:gridCol w="1595057">
                  <a:extLst>
                    <a:ext uri="{9D8B030D-6E8A-4147-A177-3AD203B41FA5}">
                      <a16:colId xmlns:a16="http://schemas.microsoft.com/office/drawing/2014/main" val="533778256"/>
                    </a:ext>
                  </a:extLst>
                </a:gridCol>
                <a:gridCol w="1595057">
                  <a:extLst>
                    <a:ext uri="{9D8B030D-6E8A-4147-A177-3AD203B41FA5}">
                      <a16:colId xmlns:a16="http://schemas.microsoft.com/office/drawing/2014/main" val="3889658564"/>
                    </a:ext>
                  </a:extLst>
                </a:gridCol>
                <a:gridCol w="1595057">
                  <a:extLst>
                    <a:ext uri="{9D8B030D-6E8A-4147-A177-3AD203B41FA5}">
                      <a16:colId xmlns:a16="http://schemas.microsoft.com/office/drawing/2014/main" val="250640"/>
                    </a:ext>
                  </a:extLst>
                </a:gridCol>
              </a:tblGrid>
              <a:tr h="447584">
                <a:tc>
                  <a:txBody>
                    <a:bodyPr/>
                    <a:lstStyle/>
                    <a:p>
                      <a:r>
                        <a:rPr lang="en-GB">
                          <a:latin typeface="Letter-join Print Plus 2" panose="02000805000000020003" pitchFamily="50" charset="0"/>
                        </a:rPr>
                        <a:t>Autumn</a:t>
                      </a:r>
                    </a:p>
                  </a:txBody>
                  <a:tcPr/>
                </a:tc>
                <a:tc>
                  <a:txBody>
                    <a:bodyPr/>
                    <a:lstStyle/>
                    <a:p>
                      <a:r>
                        <a:rPr lang="en-GB">
                          <a:latin typeface="Letter-join Print Plus 2" panose="02000805000000020003" pitchFamily="50" charset="0"/>
                        </a:rPr>
                        <a:t>Spring</a:t>
                      </a:r>
                    </a:p>
                  </a:txBody>
                  <a:tcPr/>
                </a:tc>
                <a:tc>
                  <a:txBody>
                    <a:bodyPr/>
                    <a:lstStyle/>
                    <a:p>
                      <a:r>
                        <a:rPr lang="en-GB">
                          <a:latin typeface="Letter-join Print Plus 2" panose="02000805000000020003" pitchFamily="50" charset="0"/>
                        </a:rPr>
                        <a:t>Summer</a:t>
                      </a:r>
                    </a:p>
                  </a:txBody>
                  <a:tcPr/>
                </a:tc>
                <a:extLst>
                  <a:ext uri="{0D108BD9-81ED-4DB2-BD59-A6C34878D82A}">
                    <a16:rowId xmlns:a16="http://schemas.microsoft.com/office/drawing/2014/main" val="704066647"/>
                  </a:ext>
                </a:extLst>
              </a:tr>
              <a:tr h="370840">
                <a:tc>
                  <a:txBody>
                    <a:bodyPr/>
                    <a:lstStyle/>
                    <a:p>
                      <a:r>
                        <a:rPr lang="en-GB" dirty="0">
                          <a:latin typeface="Letter-join Print Plus 2" panose="02000805000000020003" pitchFamily="50" charset="0"/>
                        </a:rPr>
                        <a:t>Parents’ Evening </a:t>
                      </a:r>
                      <a:r>
                        <a:rPr lang="en-GB" i="0" dirty="0">
                          <a:latin typeface="Letter-join Print Plus 2" panose="02000805000000020003" pitchFamily="50" charset="0"/>
                        </a:rPr>
                        <a:t>(13</a:t>
                      </a:r>
                      <a:r>
                        <a:rPr lang="en-GB" i="0" baseline="30000" dirty="0">
                          <a:latin typeface="Letter-join Print Plus 2" panose="02000805000000020003" pitchFamily="50" charset="0"/>
                        </a:rPr>
                        <a:t>th</a:t>
                      </a:r>
                      <a:r>
                        <a:rPr lang="en-GB" i="0" dirty="0">
                          <a:latin typeface="Letter-join Print Plus 2" panose="02000805000000020003" pitchFamily="50" charset="0"/>
                        </a:rPr>
                        <a:t> or 14</a:t>
                      </a:r>
                      <a:r>
                        <a:rPr lang="en-GB" i="0" baseline="30000" dirty="0">
                          <a:latin typeface="Letter-join Print Plus 2" panose="02000805000000020003" pitchFamily="50" charset="0"/>
                        </a:rPr>
                        <a:t>th</a:t>
                      </a:r>
                      <a:r>
                        <a:rPr lang="en-GB" i="0" dirty="0">
                          <a:latin typeface="Letter-join Print Plus 2" panose="02000805000000020003" pitchFamily="50" charset="0"/>
                        </a:rPr>
                        <a:t> October)</a:t>
                      </a:r>
                    </a:p>
                    <a:p>
                      <a:endParaRPr lang="en-GB" dirty="0">
                        <a:latin typeface="Letter-join Print Plus 2" panose="02000805000000020003" pitchFamily="50" charset="0"/>
                      </a:endParaRPr>
                    </a:p>
                    <a:p>
                      <a:r>
                        <a:rPr lang="en-GB" dirty="0">
                          <a:latin typeface="Letter-join Print Plus 2" panose="02000805000000020003" pitchFamily="50" charset="0"/>
                        </a:rPr>
                        <a:t>Short Report</a:t>
                      </a:r>
                    </a:p>
                  </a:txBody>
                  <a:tcPr/>
                </a:tc>
                <a:tc>
                  <a:txBody>
                    <a:bodyPr/>
                    <a:lstStyle/>
                    <a:p>
                      <a:r>
                        <a:rPr lang="en-GB">
                          <a:latin typeface="Letter-join Print Plus 2" panose="02000805000000020003" pitchFamily="50" charset="0"/>
                        </a:rPr>
                        <a:t>Parents’ Evening</a:t>
                      </a:r>
                    </a:p>
                    <a:p>
                      <a:endParaRPr lang="en-GB">
                        <a:latin typeface="Letter-join Print Plus 2" panose="02000805000000020003" pitchFamily="50" charset="0"/>
                      </a:endParaRPr>
                    </a:p>
                    <a:p>
                      <a:r>
                        <a:rPr lang="en-GB">
                          <a:latin typeface="Letter-join Print Plus 2" panose="02000805000000020003" pitchFamily="50" charset="0"/>
                        </a:rPr>
                        <a:t>Short Report</a:t>
                      </a:r>
                    </a:p>
                  </a:txBody>
                  <a:tcPr/>
                </a:tc>
                <a:tc>
                  <a:txBody>
                    <a:bodyPr/>
                    <a:lstStyle/>
                    <a:p>
                      <a:r>
                        <a:rPr lang="en-GB" dirty="0">
                          <a:latin typeface="Letter-join Print Plus 2" panose="02000805000000020003" pitchFamily="50" charset="0"/>
                        </a:rPr>
                        <a:t>Long Report</a:t>
                      </a:r>
                    </a:p>
                  </a:txBody>
                  <a:tcPr/>
                </a:tc>
                <a:extLst>
                  <a:ext uri="{0D108BD9-81ED-4DB2-BD59-A6C34878D82A}">
                    <a16:rowId xmlns:a16="http://schemas.microsoft.com/office/drawing/2014/main" val="1986790195"/>
                  </a:ext>
                </a:extLst>
              </a:tr>
            </a:tbl>
          </a:graphicData>
        </a:graphic>
      </p:graphicFrame>
      <p:graphicFrame>
        <p:nvGraphicFramePr>
          <p:cNvPr id="9" name="Table 8"/>
          <p:cNvGraphicFramePr>
            <a:graphicFrameLocks noGrp="1"/>
          </p:cNvGraphicFramePr>
          <p:nvPr>
            <p:extLst>
              <p:ext uri="{D42A27DB-BD31-4B8C-83A1-F6EECF244321}">
                <p14:modId xmlns:p14="http://schemas.microsoft.com/office/powerpoint/2010/main" val="3198414994"/>
              </p:ext>
            </p:extLst>
          </p:nvPr>
        </p:nvGraphicFramePr>
        <p:xfrm>
          <a:off x="4801773" y="3737141"/>
          <a:ext cx="3295942" cy="1910624"/>
        </p:xfrm>
        <a:graphic>
          <a:graphicData uri="http://schemas.openxmlformats.org/drawingml/2006/table">
            <a:tbl>
              <a:tblPr firstRow="1" bandRow="1">
                <a:tableStyleId>{5C22544A-7EE6-4342-B048-85BDC9FD1C3A}</a:tableStyleId>
              </a:tblPr>
              <a:tblGrid>
                <a:gridCol w="3295942">
                  <a:extLst>
                    <a:ext uri="{9D8B030D-6E8A-4147-A177-3AD203B41FA5}">
                      <a16:colId xmlns:a16="http://schemas.microsoft.com/office/drawing/2014/main" val="533778256"/>
                    </a:ext>
                  </a:extLst>
                </a:gridCol>
              </a:tblGrid>
              <a:tr h="447584">
                <a:tc>
                  <a:txBody>
                    <a:bodyPr/>
                    <a:lstStyle/>
                    <a:p>
                      <a:r>
                        <a:rPr lang="en-GB">
                          <a:latin typeface="Letter-join Print Plus 2" panose="02000805000000020003" pitchFamily="50" charset="0"/>
                        </a:rPr>
                        <a:t>Ongoing</a:t>
                      </a:r>
                    </a:p>
                  </a:txBody>
                  <a:tcPr/>
                </a:tc>
                <a:extLst>
                  <a:ext uri="{0D108BD9-81ED-4DB2-BD59-A6C34878D82A}">
                    <a16:rowId xmlns:a16="http://schemas.microsoft.com/office/drawing/2014/main" val="704066647"/>
                  </a:ext>
                </a:extLst>
              </a:tr>
              <a:tr h="370840">
                <a:tc>
                  <a:txBody>
                    <a:bodyPr/>
                    <a:lstStyle/>
                    <a:p>
                      <a:r>
                        <a:rPr lang="en-GB" dirty="0">
                          <a:latin typeface="Letter-join Print Plus 2" panose="02000805000000020003" pitchFamily="50" charset="0"/>
                        </a:rPr>
                        <a:t>Owl Board</a:t>
                      </a:r>
                      <a:br>
                        <a:rPr lang="en-GB" dirty="0">
                          <a:latin typeface="Letter-join Print Plus 2" panose="02000805000000020003" pitchFamily="50" charset="0"/>
                        </a:rPr>
                      </a:br>
                      <a:r>
                        <a:rPr lang="en-GB" dirty="0">
                          <a:latin typeface="Letter-join Print Plus 2" panose="02000805000000020003" pitchFamily="50" charset="0"/>
                        </a:rPr>
                        <a:t>Topic Newsletter</a:t>
                      </a:r>
                    </a:p>
                    <a:p>
                      <a:r>
                        <a:rPr lang="en-GB" dirty="0">
                          <a:latin typeface="Letter-join Print Plus 2" panose="02000805000000020003" pitchFamily="50" charset="0"/>
                        </a:rPr>
                        <a:t>School Website</a:t>
                      </a:r>
                      <a:br>
                        <a:rPr lang="en-GB" dirty="0">
                          <a:latin typeface="Letter-join Print Plus 2" panose="02000805000000020003" pitchFamily="50" charset="0"/>
                        </a:rPr>
                      </a:br>
                      <a:r>
                        <a:rPr lang="en-GB" dirty="0">
                          <a:latin typeface="Letter-join Print Plus 2" panose="02000805000000020003" pitchFamily="50" charset="0"/>
                        </a:rPr>
                        <a:t>Parent Pay</a:t>
                      </a:r>
                      <a:br>
                        <a:rPr lang="en-GB" dirty="0">
                          <a:latin typeface="Letter-join Print Plus 2" panose="02000805000000020003" pitchFamily="50" charset="0"/>
                        </a:rPr>
                      </a:br>
                      <a:r>
                        <a:rPr lang="en-GB" dirty="0">
                          <a:latin typeface="Letter-join Print Plus 2" panose="02000805000000020003" pitchFamily="50" charset="0"/>
                        </a:rPr>
                        <a:t>Pick Up &amp; Drop Off</a:t>
                      </a:r>
                    </a:p>
                  </a:txBody>
                  <a:tcPr/>
                </a:tc>
                <a:extLst>
                  <a:ext uri="{0D108BD9-81ED-4DB2-BD59-A6C34878D82A}">
                    <a16:rowId xmlns:a16="http://schemas.microsoft.com/office/drawing/2014/main" val="1986790195"/>
                  </a:ext>
                </a:extLst>
              </a:tr>
            </a:tbl>
          </a:graphicData>
        </a:graphic>
      </p:graphicFrame>
      <p:graphicFrame>
        <p:nvGraphicFramePr>
          <p:cNvPr id="10" name="Table 9"/>
          <p:cNvGraphicFramePr>
            <a:graphicFrameLocks noGrp="1"/>
          </p:cNvGraphicFramePr>
          <p:nvPr>
            <p:extLst>
              <p:ext uri="{D42A27DB-BD31-4B8C-83A1-F6EECF244321}">
                <p14:modId xmlns:p14="http://schemas.microsoft.com/office/powerpoint/2010/main" val="61741734"/>
              </p:ext>
            </p:extLst>
          </p:nvPr>
        </p:nvGraphicFramePr>
        <p:xfrm>
          <a:off x="155575" y="6006903"/>
          <a:ext cx="9726979" cy="518160"/>
        </p:xfrm>
        <a:graphic>
          <a:graphicData uri="http://schemas.openxmlformats.org/drawingml/2006/table">
            <a:tbl>
              <a:tblPr firstRow="1" bandRow="1">
                <a:tableStyleId>{5C22544A-7EE6-4342-B048-85BDC9FD1C3A}</a:tableStyleId>
              </a:tblPr>
              <a:tblGrid>
                <a:gridCol w="9726979">
                  <a:extLst>
                    <a:ext uri="{9D8B030D-6E8A-4147-A177-3AD203B41FA5}">
                      <a16:colId xmlns:a16="http://schemas.microsoft.com/office/drawing/2014/main" val="533778256"/>
                    </a:ext>
                  </a:extLst>
                </a:gridCol>
              </a:tblGrid>
              <a:tr h="370840">
                <a:tc>
                  <a:txBody>
                    <a:bodyPr/>
                    <a:lstStyle/>
                    <a:p>
                      <a:pPr algn="ctr"/>
                      <a:r>
                        <a:rPr lang="en-GB" sz="1400" dirty="0">
                          <a:solidFill>
                            <a:srgbClr val="FFFF00"/>
                          </a:solidFill>
                          <a:latin typeface="Letter-join Print Plus 2" panose="02000805000000020003" pitchFamily="50" charset="0"/>
                        </a:rPr>
                        <a:t>CLASS</a:t>
                      </a:r>
                      <a:r>
                        <a:rPr lang="en-GB" sz="1400" baseline="0" dirty="0">
                          <a:solidFill>
                            <a:srgbClr val="FFFF00"/>
                          </a:solidFill>
                          <a:latin typeface="Letter-join Print Plus 2" panose="02000805000000020003" pitchFamily="50" charset="0"/>
                        </a:rPr>
                        <a:t> </a:t>
                      </a:r>
                      <a:r>
                        <a:rPr lang="en-GB" sz="1400" dirty="0">
                          <a:solidFill>
                            <a:srgbClr val="FFFF00"/>
                          </a:solidFill>
                          <a:latin typeface="Letter-join Print Plus 2" panose="02000805000000020003" pitchFamily="50" charset="0"/>
                        </a:rPr>
                        <a:t>EMAILS ARE TO BE USED FOR SHARING LEARNING. ANY URGENT MESSAGES SHOULD BE</a:t>
                      </a:r>
                      <a:r>
                        <a:rPr lang="en-GB" sz="1400" baseline="0" dirty="0">
                          <a:solidFill>
                            <a:srgbClr val="FFFF00"/>
                          </a:solidFill>
                          <a:latin typeface="Letter-join Print Plus 2" panose="02000805000000020003" pitchFamily="50" charset="0"/>
                        </a:rPr>
                        <a:t> ADDRESSED VIA THE OFFICE OR ON DROP OFF / PICK UP. THEY ARE NOT ALWAYS SEEN ON THE SAME DAY.</a:t>
                      </a:r>
                      <a:endParaRPr lang="en-GB" sz="1400" dirty="0">
                        <a:solidFill>
                          <a:srgbClr val="FFFF00"/>
                        </a:solidFill>
                        <a:latin typeface="Letter-join Print Plus 2" panose="02000805000000020003" pitchFamily="50" charset="0"/>
                      </a:endParaRPr>
                    </a:p>
                  </a:txBody>
                  <a:tcPr/>
                </a:tc>
                <a:extLst>
                  <a:ext uri="{0D108BD9-81ED-4DB2-BD59-A6C34878D82A}">
                    <a16:rowId xmlns:a16="http://schemas.microsoft.com/office/drawing/2014/main" val="1986790195"/>
                  </a:ext>
                </a:extLst>
              </a:tr>
            </a:tbl>
          </a:graphicData>
        </a:graphic>
      </p:graphicFrame>
    </p:spTree>
    <p:extLst>
      <p:ext uri="{BB962C8B-B14F-4D97-AF65-F5344CB8AC3E}">
        <p14:creationId xmlns:p14="http://schemas.microsoft.com/office/powerpoint/2010/main" val="108774146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3836164" y="276888"/>
            <a:ext cx="2409569" cy="923330"/>
          </a:xfrm>
          <a:prstGeom prst="rect">
            <a:avLst/>
          </a:prstGeom>
          <a:ln>
            <a:noFill/>
          </a:ln>
        </p:spPr>
        <p:style>
          <a:lnRef idx="2">
            <a:schemeClr val="accent1"/>
          </a:lnRef>
          <a:fillRef idx="1">
            <a:schemeClr val="lt1"/>
          </a:fillRef>
          <a:effectRef idx="0">
            <a:schemeClr val="accent1"/>
          </a:effectRef>
          <a:fontRef idx="minor">
            <a:schemeClr val="dk1"/>
          </a:fontRef>
        </p:style>
        <p:txBody>
          <a:bodyPr wrap="none" lIns="91440" tIns="45720" rIns="91440" bIns="45720">
            <a:spAutoFit/>
          </a:bodyPr>
          <a:lstStyle/>
          <a:p>
            <a:pPr algn="ctr"/>
            <a:r>
              <a:rPr lang="en-US" sz="5400" u="sng" cap="none" spc="0" dirty="0">
                <a:ln w="0"/>
                <a:solidFill>
                  <a:schemeClr val="tx1"/>
                </a:solidFill>
                <a:effectLst>
                  <a:outerShdw blurRad="38100" dist="19050" dir="2700000" algn="tl" rotWithShape="0">
                    <a:schemeClr val="dk1">
                      <a:alpha val="40000"/>
                    </a:schemeClr>
                  </a:outerShdw>
                </a:effectLst>
                <a:latin typeface="Letter-join Print Plus 2" panose="02000805000000020003" pitchFamily="50" charset="0"/>
              </a:rPr>
              <a:t>Website</a:t>
            </a:r>
          </a:p>
        </p:txBody>
      </p:sp>
      <p:sp>
        <p:nvSpPr>
          <p:cNvPr id="6" name="AutoShape 2" descr="Red Rose Letters and Sounds - Lancashire Professional Development Service"/>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2" name="Picture 1"/>
          <p:cNvPicPr>
            <a:picLocks noChangeAspect="1"/>
          </p:cNvPicPr>
          <p:nvPr/>
        </p:nvPicPr>
        <p:blipFill>
          <a:blip r:embed="rId2"/>
          <a:stretch>
            <a:fillRect/>
          </a:stretch>
        </p:blipFill>
        <p:spPr>
          <a:xfrm>
            <a:off x="835269" y="1645902"/>
            <a:ext cx="8968154" cy="4364693"/>
          </a:xfrm>
          <a:prstGeom prst="rect">
            <a:avLst/>
          </a:prstGeom>
        </p:spPr>
      </p:pic>
      <p:graphicFrame>
        <p:nvGraphicFramePr>
          <p:cNvPr id="10" name="Table 9"/>
          <p:cNvGraphicFramePr>
            <a:graphicFrameLocks noGrp="1"/>
          </p:cNvGraphicFramePr>
          <p:nvPr>
            <p:extLst>
              <p:ext uri="{D42A27DB-BD31-4B8C-83A1-F6EECF244321}">
                <p14:modId xmlns:p14="http://schemas.microsoft.com/office/powerpoint/2010/main" val="3058505177"/>
              </p:ext>
            </p:extLst>
          </p:nvPr>
        </p:nvGraphicFramePr>
        <p:xfrm>
          <a:off x="8503138" y="458538"/>
          <a:ext cx="2909277" cy="741680"/>
        </p:xfrm>
        <a:graphic>
          <a:graphicData uri="http://schemas.openxmlformats.org/drawingml/2006/table">
            <a:tbl>
              <a:tblPr firstRow="1" bandRow="1">
                <a:tableStyleId>{5C22544A-7EE6-4342-B048-85BDC9FD1C3A}</a:tableStyleId>
              </a:tblPr>
              <a:tblGrid>
                <a:gridCol w="2909277">
                  <a:extLst>
                    <a:ext uri="{9D8B030D-6E8A-4147-A177-3AD203B41FA5}">
                      <a16:colId xmlns:a16="http://schemas.microsoft.com/office/drawing/2014/main" val="3943841830"/>
                    </a:ext>
                  </a:extLst>
                </a:gridCol>
              </a:tblGrid>
              <a:tr h="370840">
                <a:tc>
                  <a:txBody>
                    <a:bodyPr/>
                    <a:lstStyle/>
                    <a:p>
                      <a:r>
                        <a:rPr lang="en-GB">
                          <a:latin typeface="Letter-join Print Plus 2" panose="02000805000000020003" pitchFamily="50" charset="0"/>
                        </a:rPr>
                        <a:t>Children</a:t>
                      </a:r>
                      <a:r>
                        <a:rPr lang="en-GB" baseline="0">
                          <a:latin typeface="Letter-join Print Plus 2" panose="02000805000000020003" pitchFamily="50" charset="0"/>
                        </a:rPr>
                        <a:t> -&gt; Class Pages</a:t>
                      </a:r>
                      <a:endParaRPr lang="en-GB">
                        <a:latin typeface="Letter-join Print Plus 2" panose="02000805000000020003" pitchFamily="50" charset="0"/>
                      </a:endParaRPr>
                    </a:p>
                  </a:txBody>
                  <a:tcPr/>
                </a:tc>
                <a:extLst>
                  <a:ext uri="{0D108BD9-81ED-4DB2-BD59-A6C34878D82A}">
                    <a16:rowId xmlns:a16="http://schemas.microsoft.com/office/drawing/2014/main" val="3332523431"/>
                  </a:ext>
                </a:extLst>
              </a:tr>
              <a:tr h="370840">
                <a:tc>
                  <a:txBody>
                    <a:bodyPr/>
                    <a:lstStyle/>
                    <a:p>
                      <a:r>
                        <a:rPr lang="en-GB" dirty="0">
                          <a:latin typeface="Letter-join Print Plus 2" panose="02000805000000020003" pitchFamily="50" charset="0"/>
                        </a:rPr>
                        <a:t>Blog Style Updates</a:t>
                      </a:r>
                    </a:p>
                  </a:txBody>
                  <a:tcPr/>
                </a:tc>
                <a:extLst>
                  <a:ext uri="{0D108BD9-81ED-4DB2-BD59-A6C34878D82A}">
                    <a16:rowId xmlns:a16="http://schemas.microsoft.com/office/drawing/2014/main" val="3488538506"/>
                  </a:ext>
                </a:extLst>
              </a:tr>
            </a:tbl>
          </a:graphicData>
        </a:graphic>
      </p:graphicFrame>
    </p:spTree>
    <p:extLst>
      <p:ext uri="{BB962C8B-B14F-4D97-AF65-F5344CB8AC3E}">
        <p14:creationId xmlns:p14="http://schemas.microsoft.com/office/powerpoint/2010/main" val="26062226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4700109" y="285680"/>
            <a:ext cx="1367426" cy="923330"/>
          </a:xfrm>
          <a:prstGeom prst="rect">
            <a:avLst/>
          </a:prstGeom>
          <a:ln>
            <a:noFill/>
          </a:ln>
        </p:spPr>
        <p:style>
          <a:lnRef idx="2">
            <a:schemeClr val="accent1"/>
          </a:lnRef>
          <a:fillRef idx="1">
            <a:schemeClr val="lt1"/>
          </a:fillRef>
          <a:effectRef idx="0">
            <a:schemeClr val="accent1"/>
          </a:effectRef>
          <a:fontRef idx="minor">
            <a:schemeClr val="dk1"/>
          </a:fontRef>
        </p:style>
        <p:txBody>
          <a:bodyPr wrap="none" lIns="91440" tIns="45720" rIns="91440" bIns="45720">
            <a:spAutoFit/>
          </a:bodyPr>
          <a:lstStyle/>
          <a:p>
            <a:pPr algn="ctr"/>
            <a:r>
              <a:rPr lang="en-US" sz="5400" u="sng" cap="none" spc="0">
                <a:ln w="0"/>
                <a:solidFill>
                  <a:schemeClr val="tx1"/>
                </a:solidFill>
                <a:effectLst>
                  <a:outerShdw blurRad="38100" dist="19050" dir="2700000" algn="tl" rotWithShape="0">
                    <a:schemeClr val="dk1">
                      <a:alpha val="40000"/>
                    </a:schemeClr>
                  </a:outerShdw>
                </a:effectLst>
                <a:latin typeface="Letter-join Print Plus 2" panose="02000805000000020003" pitchFamily="50" charset="0"/>
              </a:rPr>
              <a:t>DSL</a:t>
            </a:r>
          </a:p>
        </p:txBody>
      </p:sp>
      <p:sp>
        <p:nvSpPr>
          <p:cNvPr id="6" name="AutoShape 2" descr="Red Rose Letters and Sounds - Lancashire Professional Development Service"/>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3" name="Rectangle 2"/>
          <p:cNvSpPr/>
          <p:nvPr/>
        </p:nvSpPr>
        <p:spPr>
          <a:xfrm>
            <a:off x="691660" y="1209010"/>
            <a:ext cx="9384323" cy="5632311"/>
          </a:xfrm>
          <a:prstGeom prst="rect">
            <a:avLst/>
          </a:prstGeom>
        </p:spPr>
        <p:txBody>
          <a:bodyPr wrap="square">
            <a:spAutoFit/>
          </a:bodyPr>
          <a:lstStyle/>
          <a:p>
            <a:r>
              <a:rPr lang="en-GB" sz="4000" dirty="0">
                <a:latin typeface="Letter-join Print Plus 2" panose="02000805000000020003" pitchFamily="50" charset="0"/>
              </a:rPr>
              <a:t>In school, we are fortunate to have 6 ‘Designated Safeguarding Leaders’</a:t>
            </a:r>
          </a:p>
          <a:p>
            <a:endParaRPr lang="en-GB" sz="4000" dirty="0">
              <a:latin typeface="Letter-join Print Plus 2" panose="02000805000000020003" pitchFamily="50" charset="0"/>
            </a:endParaRPr>
          </a:p>
          <a:p>
            <a:r>
              <a:rPr lang="en-GB" sz="4000" dirty="0">
                <a:latin typeface="Letter-join Print Plus 2" panose="02000805000000020003" pitchFamily="50" charset="0"/>
              </a:rPr>
              <a:t>Mrs Nunns</a:t>
            </a:r>
          </a:p>
          <a:p>
            <a:r>
              <a:rPr lang="en-GB" sz="4000" dirty="0">
                <a:latin typeface="Letter-join Print Plus 2" panose="02000805000000020003" pitchFamily="50" charset="0"/>
              </a:rPr>
              <a:t>Mrs Mercer</a:t>
            </a:r>
          </a:p>
          <a:p>
            <a:r>
              <a:rPr lang="en-GB" sz="4000" dirty="0">
                <a:latin typeface="Letter-join Print Plus 2" panose="02000805000000020003" pitchFamily="50" charset="0"/>
              </a:rPr>
              <a:t>Mr Morris </a:t>
            </a:r>
          </a:p>
          <a:p>
            <a:r>
              <a:rPr lang="en-GB" sz="4000" dirty="0">
                <a:latin typeface="Letter-join Print Plus 2" panose="02000805000000020003" pitchFamily="50" charset="0"/>
              </a:rPr>
              <a:t>Mrs Schofield</a:t>
            </a:r>
          </a:p>
          <a:p>
            <a:r>
              <a:rPr lang="en-GB" sz="4000" dirty="0">
                <a:latin typeface="Letter-join Print Plus 2" panose="02000805000000020003" pitchFamily="50" charset="0"/>
              </a:rPr>
              <a:t>Miss Markham</a:t>
            </a:r>
          </a:p>
          <a:p>
            <a:r>
              <a:rPr lang="en-GB" sz="4000" dirty="0">
                <a:latin typeface="Letter-join Print Plus 2" panose="02000805000000020003" pitchFamily="50" charset="0"/>
              </a:rPr>
              <a:t>Miss Regan</a:t>
            </a:r>
          </a:p>
        </p:txBody>
      </p:sp>
    </p:spTree>
    <p:extLst>
      <p:ext uri="{BB962C8B-B14F-4D97-AF65-F5344CB8AC3E}">
        <p14:creationId xmlns:p14="http://schemas.microsoft.com/office/powerpoint/2010/main" val="262003697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3264368" y="285680"/>
            <a:ext cx="4238917" cy="923330"/>
          </a:xfrm>
          <a:prstGeom prst="rect">
            <a:avLst/>
          </a:prstGeom>
          <a:ln>
            <a:noFill/>
          </a:ln>
        </p:spPr>
        <p:style>
          <a:lnRef idx="2">
            <a:schemeClr val="accent1"/>
          </a:lnRef>
          <a:fillRef idx="1">
            <a:schemeClr val="lt1"/>
          </a:fillRef>
          <a:effectRef idx="0">
            <a:schemeClr val="accent1"/>
          </a:effectRef>
          <a:fontRef idx="minor">
            <a:schemeClr val="dk1"/>
          </a:fontRef>
        </p:style>
        <p:txBody>
          <a:bodyPr wrap="none" lIns="91440" tIns="45720" rIns="91440" bIns="45720">
            <a:spAutoFit/>
          </a:bodyPr>
          <a:lstStyle/>
          <a:p>
            <a:pPr algn="ctr"/>
            <a:r>
              <a:rPr lang="en-US" sz="5400" u="sng" cap="none" spc="0">
                <a:ln w="0"/>
                <a:solidFill>
                  <a:schemeClr val="tx1"/>
                </a:solidFill>
                <a:effectLst>
                  <a:outerShdw blurRad="38100" dist="19050" dir="2700000" algn="tl" rotWithShape="0">
                    <a:schemeClr val="dk1">
                      <a:alpha val="40000"/>
                    </a:schemeClr>
                  </a:outerShdw>
                </a:effectLst>
                <a:latin typeface="Letter-join Print Plus 2" panose="02000805000000020003" pitchFamily="50" charset="0"/>
              </a:rPr>
              <a:t>Online Safety</a:t>
            </a:r>
          </a:p>
        </p:txBody>
      </p:sp>
      <p:sp>
        <p:nvSpPr>
          <p:cNvPr id="6" name="AutoShape 2" descr="Red Rose Letters and Sounds - Lancashire Professional Development Service"/>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2" name="Rectangle 1"/>
          <p:cNvSpPr/>
          <p:nvPr/>
        </p:nvSpPr>
        <p:spPr>
          <a:xfrm>
            <a:off x="779333" y="1447633"/>
            <a:ext cx="8746407" cy="5078313"/>
          </a:xfrm>
          <a:prstGeom prst="rect">
            <a:avLst/>
          </a:prstGeom>
        </p:spPr>
        <p:txBody>
          <a:bodyPr wrap="square">
            <a:spAutoFit/>
          </a:bodyPr>
          <a:lstStyle/>
          <a:p>
            <a:r>
              <a:rPr lang="en-GB" dirty="0">
                <a:latin typeface="Letter-join Print Plus 2" panose="02000805000000020003" pitchFamily="50" charset="0"/>
              </a:rPr>
              <a:t>At Pendle, we take this area of the curriculum very seriously as we have a duty to teach our children to be safe users of technology and the internet. Our children are taught to stay safe online through their weekly Computing sessions and the PSHE curriculum.</a:t>
            </a:r>
          </a:p>
          <a:p>
            <a:r>
              <a:rPr lang="en-GB" dirty="0">
                <a:latin typeface="Letter-join Print Plus 2" panose="02000805000000020003" pitchFamily="50" charset="0"/>
              </a:rPr>
              <a:t>Out of school there are a number of websites you, as parents and carers, can use for information and advice:</a:t>
            </a:r>
          </a:p>
          <a:p>
            <a:endParaRPr lang="en-GB" b="1" dirty="0">
              <a:latin typeface="Letter-join Print Plus 2" panose="02000805000000020003" pitchFamily="50" charset="0"/>
            </a:endParaRPr>
          </a:p>
          <a:p>
            <a:r>
              <a:rPr lang="en-GB" b="1" dirty="0">
                <a:latin typeface="Letter-join Print Plus 2" panose="02000805000000020003" pitchFamily="50" charset="0"/>
              </a:rPr>
              <a:t>https://www.childnet.com/parents-and-carers/</a:t>
            </a:r>
          </a:p>
          <a:p>
            <a:r>
              <a:rPr lang="en-GB" b="1" dirty="0">
                <a:latin typeface="Letter-join Print Plus 2" panose="02000805000000020003" pitchFamily="50" charset="0"/>
              </a:rPr>
              <a:t>https://www.nspcc.org.uk/keeping-children-safe/online-safety/</a:t>
            </a:r>
          </a:p>
          <a:p>
            <a:r>
              <a:rPr lang="en-GB" b="1" dirty="0">
                <a:latin typeface="Letter-join Print Plus 2" panose="02000805000000020003" pitchFamily="50" charset="0"/>
              </a:rPr>
              <a:t>https://saferinternet.org.uk/guide-and-resource/parents-and-carers</a:t>
            </a:r>
          </a:p>
          <a:p>
            <a:r>
              <a:rPr lang="en-GB" b="1" dirty="0">
                <a:latin typeface="Letter-join Print Plus 2" panose="02000805000000020003" pitchFamily="50" charset="0"/>
              </a:rPr>
              <a:t>https://www.ceopeducation.co.uk/parents/</a:t>
            </a:r>
          </a:p>
          <a:p>
            <a:r>
              <a:rPr lang="en-GB" b="1" dirty="0">
                <a:latin typeface="Letter-join Print Plus 2" panose="02000805000000020003" pitchFamily="50" charset="0"/>
              </a:rPr>
              <a:t>https://swgfl.org.uk/audience/parents/</a:t>
            </a:r>
          </a:p>
          <a:p>
            <a:endParaRPr lang="en-GB" dirty="0">
              <a:latin typeface="Letter-join Print Plus 2" panose="02000805000000020003" pitchFamily="50" charset="0"/>
            </a:endParaRPr>
          </a:p>
          <a:p>
            <a:r>
              <a:rPr lang="en-GB" dirty="0">
                <a:latin typeface="Letter-join Print Plus 2" panose="02000805000000020003" pitchFamily="50" charset="0"/>
              </a:rPr>
              <a:t>Please be aware the content on these sites is sensitive and adult led. Further information and other leaflets are available in school should you wish to know more.</a:t>
            </a:r>
          </a:p>
          <a:p>
            <a:endParaRPr lang="en-GB" dirty="0">
              <a:latin typeface="Letter-join Print Plus 2" panose="02000805000000020003" pitchFamily="50" charset="0"/>
            </a:endParaRPr>
          </a:p>
          <a:p>
            <a:r>
              <a:rPr lang="en-GB" dirty="0">
                <a:latin typeface="Letter-join Print Plus 2" panose="02000805000000020003" pitchFamily="50" charset="0"/>
              </a:rPr>
              <a:t>Thank you</a:t>
            </a:r>
          </a:p>
          <a:p>
            <a:r>
              <a:rPr lang="en-GB" dirty="0">
                <a:latin typeface="Letter-join Print Plus 2" panose="02000805000000020003" pitchFamily="50" charset="0"/>
              </a:rPr>
              <a:t>Mrs Schofield</a:t>
            </a:r>
          </a:p>
        </p:txBody>
      </p:sp>
    </p:spTree>
    <p:extLst>
      <p:ext uri="{BB962C8B-B14F-4D97-AF65-F5344CB8AC3E}">
        <p14:creationId xmlns:p14="http://schemas.microsoft.com/office/powerpoint/2010/main" val="157991926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3691630" y="285680"/>
            <a:ext cx="3384389" cy="923330"/>
          </a:xfrm>
          <a:prstGeom prst="rect">
            <a:avLst/>
          </a:prstGeom>
          <a:ln>
            <a:noFill/>
          </a:ln>
        </p:spPr>
        <p:style>
          <a:lnRef idx="2">
            <a:schemeClr val="accent1"/>
          </a:lnRef>
          <a:fillRef idx="1">
            <a:schemeClr val="lt1"/>
          </a:fillRef>
          <a:effectRef idx="0">
            <a:schemeClr val="accent1"/>
          </a:effectRef>
          <a:fontRef idx="minor">
            <a:schemeClr val="dk1"/>
          </a:fontRef>
        </p:style>
        <p:txBody>
          <a:bodyPr wrap="none" lIns="91440" tIns="45720" rIns="91440" bIns="45720">
            <a:spAutoFit/>
          </a:bodyPr>
          <a:lstStyle/>
          <a:p>
            <a:pPr algn="ctr"/>
            <a:r>
              <a:rPr lang="en-US" sz="5400" u="sng" cap="none" spc="0">
                <a:ln w="0"/>
                <a:solidFill>
                  <a:schemeClr val="tx1"/>
                </a:solidFill>
                <a:effectLst>
                  <a:outerShdw blurRad="38100" dist="19050" dir="2700000" algn="tl" rotWithShape="0">
                    <a:schemeClr val="dk1">
                      <a:alpha val="40000"/>
                    </a:schemeClr>
                  </a:outerShdw>
                </a:effectLst>
                <a:latin typeface="Letter-join Print Plus 2" panose="02000805000000020003" pitchFamily="50" charset="0"/>
              </a:rPr>
              <a:t>Curriculum</a:t>
            </a:r>
          </a:p>
        </p:txBody>
      </p:sp>
      <p:sp>
        <p:nvSpPr>
          <p:cNvPr id="6" name="AutoShape 2" descr="Red Rose Letters and Sounds - Lancashire Professional Development Service"/>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3" name="Rectangle 2"/>
          <p:cNvSpPr/>
          <p:nvPr/>
        </p:nvSpPr>
        <p:spPr>
          <a:xfrm>
            <a:off x="217121" y="1110339"/>
            <a:ext cx="11678871" cy="1815882"/>
          </a:xfrm>
          <a:prstGeom prst="rect">
            <a:avLst/>
          </a:prstGeom>
          <a:solidFill>
            <a:schemeClr val="bg1"/>
          </a:solidFill>
        </p:spPr>
        <p:txBody>
          <a:bodyPr wrap="square">
            <a:spAutoFit/>
          </a:bodyPr>
          <a:lstStyle/>
          <a:p>
            <a:r>
              <a:rPr lang="en-GB" sz="2800" dirty="0">
                <a:latin typeface="Letter-join Print Plus 2" panose="02000805000000020003" pitchFamily="50" charset="0"/>
              </a:rPr>
              <a:t>Our curriculum has been carefully planned to ensure a diverse, enriched and exciting learning journey for the children as they progress through school. We take our learning outdoors and out of the school grounds as much as possible!</a:t>
            </a:r>
          </a:p>
        </p:txBody>
      </p:sp>
      <p:sp>
        <p:nvSpPr>
          <p:cNvPr id="7" name="Rectangle 6"/>
          <p:cNvSpPr/>
          <p:nvPr/>
        </p:nvSpPr>
        <p:spPr>
          <a:xfrm>
            <a:off x="691659" y="3108657"/>
            <a:ext cx="9384323" cy="1384995"/>
          </a:xfrm>
          <a:prstGeom prst="rect">
            <a:avLst/>
          </a:prstGeom>
        </p:spPr>
        <p:txBody>
          <a:bodyPr wrap="square">
            <a:spAutoFit/>
          </a:bodyPr>
          <a:lstStyle/>
          <a:p>
            <a:r>
              <a:rPr lang="en-GB" sz="2800" dirty="0">
                <a:latin typeface="Letter-join Print Plus 2" panose="02000805000000020003" pitchFamily="50" charset="0"/>
              </a:rPr>
              <a:t>History, Geography, Art and DT are taught on alternate weeks across a full term. PE, Science, Music, PRSHE units change each term.</a:t>
            </a:r>
          </a:p>
        </p:txBody>
      </p:sp>
      <p:sp>
        <p:nvSpPr>
          <p:cNvPr id="8" name="Rectangle 7"/>
          <p:cNvSpPr/>
          <p:nvPr/>
        </p:nvSpPr>
        <p:spPr>
          <a:xfrm>
            <a:off x="691659" y="4625336"/>
            <a:ext cx="9384323" cy="523220"/>
          </a:xfrm>
          <a:prstGeom prst="rect">
            <a:avLst/>
          </a:prstGeom>
        </p:spPr>
        <p:txBody>
          <a:bodyPr wrap="square">
            <a:spAutoFit/>
          </a:bodyPr>
          <a:lstStyle/>
          <a:p>
            <a:r>
              <a:rPr lang="en-GB" sz="2800" dirty="0">
                <a:latin typeface="Letter-join Print Plus 2" panose="02000805000000020003" pitchFamily="50" charset="0"/>
              </a:rPr>
              <a:t>Maths, English, Phonics, Guided Reading are taught daily.</a:t>
            </a:r>
          </a:p>
        </p:txBody>
      </p:sp>
      <p:sp>
        <p:nvSpPr>
          <p:cNvPr id="9" name="Rectangle 8"/>
          <p:cNvSpPr/>
          <p:nvPr/>
        </p:nvSpPr>
        <p:spPr>
          <a:xfrm>
            <a:off x="691659" y="5411924"/>
            <a:ext cx="9384323" cy="954107"/>
          </a:xfrm>
          <a:prstGeom prst="rect">
            <a:avLst/>
          </a:prstGeom>
        </p:spPr>
        <p:txBody>
          <a:bodyPr wrap="square">
            <a:spAutoFit/>
          </a:bodyPr>
          <a:lstStyle/>
          <a:p>
            <a:r>
              <a:rPr lang="en-GB" sz="2800">
                <a:latin typeface="Letter-join Print Plus 2" panose="02000805000000020003" pitchFamily="50" charset="0"/>
              </a:rPr>
              <a:t>Handwriting and NCETM (Mastering Number) are taught 3 times a week.</a:t>
            </a:r>
          </a:p>
        </p:txBody>
      </p:sp>
      <p:pic>
        <p:nvPicPr>
          <p:cNvPr id="3074" name="Picture 2" descr="Teamwork Makes Dream Work Stock Illustrations – 280 Teamwork Makes Dream  Work Stock Illustrations, Vectors &amp; Clipart - Dreamstime"/>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l="8359" t="7786" r="8344" b="7265"/>
          <a:stretch/>
        </p:blipFill>
        <p:spPr bwMode="auto">
          <a:xfrm>
            <a:off x="10233441" y="3417923"/>
            <a:ext cx="1473088" cy="1502299"/>
          </a:xfrm>
          <a:prstGeom prst="ellipse">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8109179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3586602" y="285680"/>
            <a:ext cx="3594446" cy="923330"/>
          </a:xfrm>
          <a:prstGeom prst="rect">
            <a:avLst/>
          </a:prstGeom>
          <a:ln>
            <a:noFill/>
          </a:ln>
        </p:spPr>
        <p:style>
          <a:lnRef idx="2">
            <a:schemeClr val="accent1"/>
          </a:lnRef>
          <a:fillRef idx="1">
            <a:schemeClr val="lt1"/>
          </a:fillRef>
          <a:effectRef idx="0">
            <a:schemeClr val="accent1"/>
          </a:effectRef>
          <a:fontRef idx="minor">
            <a:schemeClr val="dk1"/>
          </a:fontRef>
        </p:style>
        <p:txBody>
          <a:bodyPr wrap="none" lIns="91440" tIns="45720" rIns="91440" bIns="45720">
            <a:spAutoFit/>
          </a:bodyPr>
          <a:lstStyle/>
          <a:p>
            <a:pPr algn="ctr"/>
            <a:r>
              <a:rPr lang="en-US" sz="5400" u="sng" cap="none" spc="0">
                <a:ln w="0"/>
                <a:solidFill>
                  <a:schemeClr val="tx1"/>
                </a:solidFill>
                <a:effectLst>
                  <a:outerShdw blurRad="38100" dist="19050" dir="2700000" algn="tl" rotWithShape="0">
                    <a:schemeClr val="dk1">
                      <a:alpha val="40000"/>
                    </a:schemeClr>
                  </a:outerShdw>
                </a:effectLst>
                <a:latin typeface="Letter-join Print Plus 2" panose="02000805000000020003" pitchFamily="50" charset="0"/>
              </a:rPr>
              <a:t>Handwriting</a:t>
            </a:r>
          </a:p>
        </p:txBody>
      </p:sp>
      <p:sp>
        <p:nvSpPr>
          <p:cNvPr id="6" name="AutoShape 2" descr="Red Rose Letters and Sounds - Lancashire Professional Development Service"/>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3" name="Rectangle 2"/>
          <p:cNvSpPr/>
          <p:nvPr/>
        </p:nvSpPr>
        <p:spPr>
          <a:xfrm>
            <a:off x="691661" y="1327448"/>
            <a:ext cx="5102469" cy="4524315"/>
          </a:xfrm>
          <a:prstGeom prst="rect">
            <a:avLst/>
          </a:prstGeom>
        </p:spPr>
        <p:txBody>
          <a:bodyPr wrap="square">
            <a:spAutoFit/>
          </a:bodyPr>
          <a:lstStyle/>
          <a:p>
            <a:r>
              <a:rPr lang="en-GB" sz="3200" dirty="0">
                <a:latin typeface="Letter-join Print Plus 2" panose="02000805000000020003" pitchFamily="50" charset="0"/>
              </a:rPr>
              <a:t>We follow the cursive letter formation. Children begin learning this in Reception. If your child is practising their cursive writing at home, please ensure they are leading into the letters rather than forming the letter and then adding the lead in.</a:t>
            </a:r>
          </a:p>
        </p:txBody>
      </p:sp>
      <p:pic>
        <p:nvPicPr>
          <p:cNvPr id="2" name="Picture 1"/>
          <p:cNvPicPr>
            <a:picLocks noChangeAspect="1"/>
          </p:cNvPicPr>
          <p:nvPr/>
        </p:nvPicPr>
        <p:blipFill>
          <a:blip r:embed="rId2"/>
          <a:stretch>
            <a:fillRect/>
          </a:stretch>
        </p:blipFill>
        <p:spPr>
          <a:xfrm>
            <a:off x="6379127" y="1446804"/>
            <a:ext cx="5455319" cy="3210681"/>
          </a:xfrm>
          <a:prstGeom prst="rect">
            <a:avLst/>
          </a:prstGeom>
        </p:spPr>
      </p:pic>
    </p:spTree>
    <p:extLst>
      <p:ext uri="{BB962C8B-B14F-4D97-AF65-F5344CB8AC3E}">
        <p14:creationId xmlns:p14="http://schemas.microsoft.com/office/powerpoint/2010/main" val="165152653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55575" y="327392"/>
            <a:ext cx="9435340" cy="923330"/>
          </a:xfrm>
          <a:prstGeom prst="rect">
            <a:avLst/>
          </a:prstGeom>
          <a:ln>
            <a:noFill/>
          </a:ln>
        </p:spPr>
        <p:style>
          <a:lnRef idx="2">
            <a:schemeClr val="accent1"/>
          </a:lnRef>
          <a:fillRef idx="1">
            <a:schemeClr val="lt1"/>
          </a:fillRef>
          <a:effectRef idx="0">
            <a:schemeClr val="accent1"/>
          </a:effectRef>
          <a:fontRef idx="minor">
            <a:schemeClr val="dk1"/>
          </a:fontRef>
        </p:style>
        <p:txBody>
          <a:bodyPr wrap="none" lIns="91440" tIns="45720" rIns="91440" bIns="45720">
            <a:spAutoFit/>
          </a:bodyPr>
          <a:lstStyle/>
          <a:p>
            <a:pPr algn="ctr"/>
            <a:r>
              <a:rPr lang="en-US" sz="5400">
                <a:ln w="0"/>
                <a:solidFill>
                  <a:schemeClr val="tx1"/>
                </a:solidFill>
                <a:effectLst>
                  <a:outerShdw blurRad="38100" dist="19050" dir="2700000" algn="tl" rotWithShape="0">
                    <a:schemeClr val="dk1">
                      <a:alpha val="40000"/>
                    </a:schemeClr>
                  </a:outerShdw>
                </a:effectLst>
                <a:latin typeface="Letter-join Print Plus 2" panose="02000805000000020003" pitchFamily="50" charset="0"/>
              </a:rPr>
              <a:t>Year 1 Phonics Screening Check</a:t>
            </a:r>
            <a:endParaRPr lang="en-US" sz="5400" cap="none" spc="0">
              <a:ln w="0"/>
              <a:solidFill>
                <a:schemeClr val="tx1"/>
              </a:solidFill>
              <a:effectLst>
                <a:outerShdw blurRad="38100" dist="19050" dir="2700000" algn="tl" rotWithShape="0">
                  <a:schemeClr val="dk1">
                    <a:alpha val="40000"/>
                  </a:schemeClr>
                </a:outerShdw>
              </a:effectLst>
              <a:latin typeface="Letter-join Print Plus 2" panose="02000805000000020003" pitchFamily="50" charset="0"/>
            </a:endParaRPr>
          </a:p>
        </p:txBody>
      </p:sp>
      <p:sp>
        <p:nvSpPr>
          <p:cNvPr id="6" name="AutoShape 2" descr="Red Rose Letters and Sounds - Lancashire Professional Development Service"/>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7" name="Pictur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99435" y="5478918"/>
            <a:ext cx="2693305" cy="1001012"/>
          </a:xfrm>
          <a:prstGeom prst="rect">
            <a:avLst/>
          </a:prstGeom>
        </p:spPr>
      </p:pic>
      <p:pic>
        <p:nvPicPr>
          <p:cNvPr id="2" name="Picture 1"/>
          <p:cNvPicPr>
            <a:picLocks noChangeAspect="1"/>
          </p:cNvPicPr>
          <p:nvPr/>
        </p:nvPicPr>
        <p:blipFill>
          <a:blip r:embed="rId3"/>
          <a:stretch>
            <a:fillRect/>
          </a:stretch>
        </p:blipFill>
        <p:spPr>
          <a:xfrm>
            <a:off x="565230" y="1547446"/>
            <a:ext cx="5462146" cy="2798834"/>
          </a:xfrm>
          <a:prstGeom prst="rect">
            <a:avLst/>
          </a:prstGeom>
        </p:spPr>
      </p:pic>
      <p:pic>
        <p:nvPicPr>
          <p:cNvPr id="8" name="Picture 7"/>
          <p:cNvPicPr>
            <a:picLocks noChangeAspect="1"/>
          </p:cNvPicPr>
          <p:nvPr/>
        </p:nvPicPr>
        <p:blipFill>
          <a:blip r:embed="rId4"/>
          <a:stretch>
            <a:fillRect/>
          </a:stretch>
        </p:blipFill>
        <p:spPr>
          <a:xfrm>
            <a:off x="4758211" y="3313291"/>
            <a:ext cx="5171107" cy="2659426"/>
          </a:xfrm>
          <a:prstGeom prst="rect">
            <a:avLst/>
          </a:prstGeom>
        </p:spPr>
      </p:pic>
    </p:spTree>
    <p:extLst>
      <p:ext uri="{BB962C8B-B14F-4D97-AF65-F5344CB8AC3E}">
        <p14:creationId xmlns:p14="http://schemas.microsoft.com/office/powerpoint/2010/main" val="387839995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3887192" y="5619372"/>
            <a:ext cx="6050824" cy="923330"/>
          </a:xfrm>
          <a:prstGeom prst="rect">
            <a:avLst/>
          </a:prstGeom>
          <a:ln>
            <a:noFill/>
          </a:ln>
        </p:spPr>
        <p:style>
          <a:lnRef idx="2">
            <a:schemeClr val="accent1"/>
          </a:lnRef>
          <a:fillRef idx="1">
            <a:schemeClr val="lt1"/>
          </a:fillRef>
          <a:effectRef idx="0">
            <a:schemeClr val="accent1"/>
          </a:effectRef>
          <a:fontRef idx="minor">
            <a:schemeClr val="dk1"/>
          </a:fontRef>
        </p:style>
        <p:txBody>
          <a:bodyPr wrap="none" lIns="91440" tIns="45720" rIns="91440" bIns="45720">
            <a:spAutoFit/>
          </a:bodyPr>
          <a:lstStyle/>
          <a:p>
            <a:pPr algn="ctr"/>
            <a:r>
              <a:rPr lang="en-US" sz="5400">
                <a:ln w="0"/>
                <a:solidFill>
                  <a:schemeClr val="tx1"/>
                </a:solidFill>
                <a:effectLst>
                  <a:outerShdw blurRad="38100" dist="19050" dir="2700000" algn="tl" rotWithShape="0">
                    <a:schemeClr val="dk1">
                      <a:alpha val="40000"/>
                    </a:schemeClr>
                  </a:outerShdw>
                </a:effectLst>
                <a:latin typeface="Letter-join Print Plus 2" panose="02000805000000020003" pitchFamily="50" charset="0"/>
              </a:rPr>
              <a:t>&amp; Phonics homework</a:t>
            </a:r>
            <a:endParaRPr lang="en-US" sz="5400" cap="none" spc="0">
              <a:ln w="0"/>
              <a:solidFill>
                <a:schemeClr val="tx1"/>
              </a:solidFill>
              <a:effectLst>
                <a:outerShdw blurRad="38100" dist="19050" dir="2700000" algn="tl" rotWithShape="0">
                  <a:schemeClr val="dk1">
                    <a:alpha val="40000"/>
                  </a:schemeClr>
                </a:outerShdw>
              </a:effectLst>
              <a:latin typeface="Letter-join Print Plus 2" panose="02000805000000020003" pitchFamily="50" charset="0"/>
            </a:endParaRPr>
          </a:p>
        </p:txBody>
      </p:sp>
      <p:sp>
        <p:nvSpPr>
          <p:cNvPr id="6" name="AutoShape 2" descr="Red Rose Letters and Sounds - Lancashire Professional Development Service"/>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7" name="Pictur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99435" y="5478918"/>
            <a:ext cx="2693305" cy="1001012"/>
          </a:xfrm>
          <a:prstGeom prst="rect">
            <a:avLst/>
          </a:prstGeom>
        </p:spPr>
      </p:pic>
      <p:pic>
        <p:nvPicPr>
          <p:cNvPr id="10" name="Picture 9"/>
          <p:cNvPicPr/>
          <p:nvPr/>
        </p:nvPicPr>
        <p:blipFill rotWithShape="1">
          <a:blip r:embed="rId3">
            <a:extLst>
              <a:ext uri="{28A0092B-C50C-407E-A947-70E740481C1C}">
                <a14:useLocalDpi xmlns:a14="http://schemas.microsoft.com/office/drawing/2010/main" val="0"/>
              </a:ext>
            </a:extLst>
          </a:blip>
          <a:srcRect l="6626" t="11035" r="10962" b="13180"/>
          <a:stretch/>
        </p:blipFill>
        <p:spPr bwMode="auto">
          <a:xfrm>
            <a:off x="1235490" y="1716911"/>
            <a:ext cx="4435549" cy="3245314"/>
          </a:xfrm>
          <a:prstGeom prst="rect">
            <a:avLst/>
          </a:prstGeom>
          <a:noFill/>
          <a:ln>
            <a:noFill/>
          </a:ln>
          <a:extLst>
            <a:ext uri="{53640926-AAD7-44D8-BBD7-CCE9431645EC}">
              <a14:shadowObscured xmlns:a14="http://schemas.microsoft.com/office/drawing/2010/main"/>
            </a:ext>
          </a:extLst>
        </p:spPr>
      </p:pic>
      <p:pic>
        <p:nvPicPr>
          <p:cNvPr id="3" name="Picture 2"/>
          <p:cNvPicPr>
            <a:picLocks noChangeAspect="1"/>
          </p:cNvPicPr>
          <p:nvPr/>
        </p:nvPicPr>
        <p:blipFill rotWithShape="1">
          <a:blip r:embed="rId4">
            <a:extLst>
              <a:ext uri="{28A0092B-C50C-407E-A947-70E740481C1C}">
                <a14:useLocalDpi xmlns:a14="http://schemas.microsoft.com/office/drawing/2010/main" val="0"/>
              </a:ext>
            </a:extLst>
          </a:blip>
          <a:srcRect l="29253" r="27363"/>
          <a:stretch/>
        </p:blipFill>
        <p:spPr>
          <a:xfrm>
            <a:off x="6312875" y="1580995"/>
            <a:ext cx="2892669" cy="3810000"/>
          </a:xfrm>
          <a:prstGeom prst="rect">
            <a:avLst/>
          </a:prstGeom>
        </p:spPr>
      </p:pic>
      <p:sp>
        <p:nvSpPr>
          <p:cNvPr id="11" name="Rectangle 10"/>
          <p:cNvSpPr/>
          <p:nvPr/>
        </p:nvSpPr>
        <p:spPr>
          <a:xfrm>
            <a:off x="1233156" y="429288"/>
            <a:ext cx="7920374" cy="923330"/>
          </a:xfrm>
          <a:prstGeom prst="rect">
            <a:avLst/>
          </a:prstGeom>
          <a:ln>
            <a:noFill/>
          </a:ln>
        </p:spPr>
        <p:style>
          <a:lnRef idx="2">
            <a:schemeClr val="accent1"/>
          </a:lnRef>
          <a:fillRef idx="1">
            <a:schemeClr val="lt1"/>
          </a:fillRef>
          <a:effectRef idx="0">
            <a:schemeClr val="accent1"/>
          </a:effectRef>
          <a:fontRef idx="minor">
            <a:schemeClr val="dk1"/>
          </a:fontRef>
        </p:style>
        <p:txBody>
          <a:bodyPr wrap="none" lIns="91440" tIns="45720" rIns="91440" bIns="45720">
            <a:spAutoFit/>
          </a:bodyPr>
          <a:lstStyle/>
          <a:p>
            <a:pPr algn="ctr"/>
            <a:r>
              <a:rPr lang="en-US" sz="5400">
                <a:ln w="0"/>
                <a:solidFill>
                  <a:schemeClr val="tx1"/>
                </a:solidFill>
                <a:effectLst>
                  <a:outerShdw blurRad="38100" dist="19050" dir="2700000" algn="tl" rotWithShape="0">
                    <a:schemeClr val="dk1">
                      <a:alpha val="40000"/>
                    </a:schemeClr>
                  </a:outerShdw>
                </a:effectLst>
                <a:latin typeface="Letter-join Print Plus 2" panose="02000805000000020003" pitchFamily="50" charset="0"/>
              </a:rPr>
              <a:t>Reading, Reading, Reading!</a:t>
            </a:r>
            <a:endParaRPr lang="en-US" sz="5400" cap="none" spc="0">
              <a:ln w="0"/>
              <a:solidFill>
                <a:schemeClr val="tx1"/>
              </a:solidFill>
              <a:effectLst>
                <a:outerShdw blurRad="38100" dist="19050" dir="2700000" algn="tl" rotWithShape="0">
                  <a:schemeClr val="dk1">
                    <a:alpha val="40000"/>
                  </a:schemeClr>
                </a:outerShdw>
              </a:effectLst>
              <a:latin typeface="Letter-join Print Plus 2" panose="02000805000000020003" pitchFamily="50" charset="0"/>
            </a:endParaRPr>
          </a:p>
        </p:txBody>
      </p:sp>
    </p:spTree>
    <p:extLst>
      <p:ext uri="{BB962C8B-B14F-4D97-AF65-F5344CB8AC3E}">
        <p14:creationId xmlns:p14="http://schemas.microsoft.com/office/powerpoint/2010/main" val="175630321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AutoShape 2" descr="Red Rose Letters and Sounds - Lancashire Professional Development Service"/>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1" name="Rectangle 10"/>
          <p:cNvSpPr/>
          <p:nvPr/>
        </p:nvSpPr>
        <p:spPr>
          <a:xfrm>
            <a:off x="1233156" y="429288"/>
            <a:ext cx="7920374" cy="923330"/>
          </a:xfrm>
          <a:prstGeom prst="rect">
            <a:avLst/>
          </a:prstGeom>
          <a:ln>
            <a:noFill/>
          </a:ln>
        </p:spPr>
        <p:style>
          <a:lnRef idx="2">
            <a:schemeClr val="accent1"/>
          </a:lnRef>
          <a:fillRef idx="1">
            <a:schemeClr val="lt1"/>
          </a:fillRef>
          <a:effectRef idx="0">
            <a:schemeClr val="accent1"/>
          </a:effectRef>
          <a:fontRef idx="minor">
            <a:schemeClr val="dk1"/>
          </a:fontRef>
        </p:style>
        <p:txBody>
          <a:bodyPr wrap="none" lIns="91440" tIns="45720" rIns="91440" bIns="45720">
            <a:spAutoFit/>
          </a:bodyPr>
          <a:lstStyle/>
          <a:p>
            <a:pPr algn="ctr"/>
            <a:r>
              <a:rPr lang="en-US" sz="5400">
                <a:ln w="0"/>
                <a:solidFill>
                  <a:schemeClr val="tx1"/>
                </a:solidFill>
                <a:effectLst>
                  <a:outerShdw blurRad="38100" dist="19050" dir="2700000" algn="tl" rotWithShape="0">
                    <a:schemeClr val="dk1">
                      <a:alpha val="40000"/>
                    </a:schemeClr>
                  </a:outerShdw>
                </a:effectLst>
                <a:latin typeface="Letter-join Print Plus 2" panose="02000805000000020003" pitchFamily="50" charset="0"/>
              </a:rPr>
              <a:t>Reading, Reading, Reading!</a:t>
            </a:r>
            <a:endParaRPr lang="en-US" sz="5400" cap="none" spc="0">
              <a:ln w="0"/>
              <a:solidFill>
                <a:schemeClr val="tx1"/>
              </a:solidFill>
              <a:effectLst>
                <a:outerShdw blurRad="38100" dist="19050" dir="2700000" algn="tl" rotWithShape="0">
                  <a:schemeClr val="dk1">
                    <a:alpha val="40000"/>
                  </a:schemeClr>
                </a:outerShdw>
              </a:effectLst>
              <a:latin typeface="Letter-join Print Plus 2" panose="02000805000000020003" pitchFamily="50" charset="0"/>
            </a:endParaRPr>
          </a:p>
        </p:txBody>
      </p:sp>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40635" y="1618949"/>
            <a:ext cx="4721441" cy="3322379"/>
          </a:xfrm>
          <a:prstGeom prst="rect">
            <a:avLst/>
          </a:prstGeom>
        </p:spPr>
      </p:pic>
      <p:pic>
        <p:nvPicPr>
          <p:cNvPr id="8" name="Picture 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992333" y="2684997"/>
            <a:ext cx="5097561" cy="3589447"/>
          </a:xfrm>
          <a:prstGeom prst="rect">
            <a:avLst/>
          </a:prstGeom>
        </p:spPr>
      </p:pic>
    </p:spTree>
    <p:extLst>
      <p:ext uri="{BB962C8B-B14F-4D97-AF65-F5344CB8AC3E}">
        <p14:creationId xmlns:p14="http://schemas.microsoft.com/office/powerpoint/2010/main" val="91954725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AutoShape 2" descr="Red Rose Letters and Sounds - Lancashire Professional Development Service"/>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7" name="Pictur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99435" y="5478918"/>
            <a:ext cx="2693305" cy="1001012"/>
          </a:xfrm>
          <a:prstGeom prst="rect">
            <a:avLst/>
          </a:prstGeom>
        </p:spPr>
      </p:pic>
      <p:sp>
        <p:nvSpPr>
          <p:cNvPr id="11" name="Rectangle 10"/>
          <p:cNvSpPr/>
          <p:nvPr/>
        </p:nvSpPr>
        <p:spPr>
          <a:xfrm>
            <a:off x="859408" y="188139"/>
            <a:ext cx="3703799" cy="1754326"/>
          </a:xfrm>
          <a:prstGeom prst="rect">
            <a:avLst/>
          </a:prstGeom>
          <a:ln>
            <a:noFill/>
          </a:ln>
        </p:spPr>
        <p:style>
          <a:lnRef idx="2">
            <a:schemeClr val="accent1"/>
          </a:lnRef>
          <a:fillRef idx="1">
            <a:schemeClr val="lt1"/>
          </a:fillRef>
          <a:effectRef idx="0">
            <a:schemeClr val="accent1"/>
          </a:effectRef>
          <a:fontRef idx="minor">
            <a:schemeClr val="dk1"/>
          </a:fontRef>
        </p:style>
        <p:txBody>
          <a:bodyPr wrap="square" lIns="91440" tIns="45720" rIns="91440" bIns="45720">
            <a:spAutoFit/>
          </a:bodyPr>
          <a:lstStyle/>
          <a:p>
            <a:pPr algn="ctr"/>
            <a:r>
              <a:rPr lang="en-US" sz="5400">
                <a:ln w="0"/>
                <a:solidFill>
                  <a:schemeClr val="tx1"/>
                </a:solidFill>
                <a:effectLst>
                  <a:outerShdw blurRad="38100" dist="19050" dir="2700000" algn="tl" rotWithShape="0">
                    <a:schemeClr val="dk1">
                      <a:alpha val="40000"/>
                    </a:schemeClr>
                  </a:outerShdw>
                </a:effectLst>
                <a:latin typeface="Letter-join Print Plus 2" panose="02000805000000020003" pitchFamily="50" charset="0"/>
              </a:rPr>
              <a:t>Phonics Homework</a:t>
            </a:r>
            <a:endParaRPr lang="en-US" sz="5400" cap="none" spc="0">
              <a:ln w="0"/>
              <a:solidFill>
                <a:schemeClr val="tx1"/>
              </a:solidFill>
              <a:effectLst>
                <a:outerShdw blurRad="38100" dist="19050" dir="2700000" algn="tl" rotWithShape="0">
                  <a:schemeClr val="dk1">
                    <a:alpha val="40000"/>
                  </a:schemeClr>
                </a:outerShdw>
              </a:effectLst>
              <a:latin typeface="Letter-join Print Plus 2" panose="02000805000000020003" pitchFamily="50" charset="0"/>
            </a:endParaRPr>
          </a:p>
        </p:txBody>
      </p:sp>
      <p:pic>
        <p:nvPicPr>
          <p:cNvPr id="2" name="Picture 1"/>
          <p:cNvPicPr>
            <a:picLocks noChangeAspect="1"/>
          </p:cNvPicPr>
          <p:nvPr/>
        </p:nvPicPr>
        <p:blipFill>
          <a:blip r:embed="rId3"/>
          <a:stretch>
            <a:fillRect/>
          </a:stretch>
        </p:blipFill>
        <p:spPr>
          <a:xfrm>
            <a:off x="4853354" y="160338"/>
            <a:ext cx="4579310" cy="6687006"/>
          </a:xfrm>
          <a:prstGeom prst="rect">
            <a:avLst/>
          </a:prstGeom>
        </p:spPr>
      </p:pic>
    </p:spTree>
    <p:extLst>
      <p:ext uri="{BB962C8B-B14F-4D97-AF65-F5344CB8AC3E}">
        <p14:creationId xmlns:p14="http://schemas.microsoft.com/office/powerpoint/2010/main" val="192141517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Clitheroe Pendle Primary School"/>
          <p:cNvPicPr/>
          <p:nvPr/>
        </p:nvPicPr>
        <p:blipFill>
          <a:blip r:embed="rId2">
            <a:extLst>
              <a:ext uri="{28A0092B-C50C-407E-A947-70E740481C1C}">
                <a14:useLocalDpi xmlns:a14="http://schemas.microsoft.com/office/drawing/2010/main" val="0"/>
              </a:ext>
            </a:extLst>
          </a:blip>
          <a:srcRect/>
          <a:stretch>
            <a:fillRect/>
          </a:stretch>
        </p:blipFill>
        <p:spPr bwMode="auto">
          <a:xfrm>
            <a:off x="10233441" y="5148556"/>
            <a:ext cx="1601005" cy="1480845"/>
          </a:xfrm>
          <a:prstGeom prst="rect">
            <a:avLst/>
          </a:prstGeom>
          <a:noFill/>
          <a:ln>
            <a:solidFill>
              <a:srgbClr val="660B72"/>
            </a:solidFill>
          </a:ln>
        </p:spPr>
      </p:pic>
      <p:sp>
        <p:nvSpPr>
          <p:cNvPr id="5" name="Rectangle 4"/>
          <p:cNvSpPr/>
          <p:nvPr/>
        </p:nvSpPr>
        <p:spPr>
          <a:xfrm>
            <a:off x="3931568" y="285680"/>
            <a:ext cx="2904513" cy="923330"/>
          </a:xfrm>
          <a:prstGeom prst="rect">
            <a:avLst/>
          </a:prstGeom>
          <a:ln>
            <a:noFill/>
          </a:ln>
        </p:spPr>
        <p:style>
          <a:lnRef idx="2">
            <a:schemeClr val="accent1"/>
          </a:lnRef>
          <a:fillRef idx="1">
            <a:schemeClr val="lt1"/>
          </a:fillRef>
          <a:effectRef idx="0">
            <a:schemeClr val="accent1"/>
          </a:effectRef>
          <a:fontRef idx="minor">
            <a:schemeClr val="dk1"/>
          </a:fontRef>
        </p:style>
        <p:txBody>
          <a:bodyPr wrap="none" lIns="91440" tIns="45720" rIns="91440" bIns="45720">
            <a:spAutoFit/>
          </a:bodyPr>
          <a:lstStyle/>
          <a:p>
            <a:pPr algn="ctr"/>
            <a:r>
              <a:rPr lang="en-US" sz="5400" u="sng" cap="none" spc="0">
                <a:ln w="0"/>
                <a:solidFill>
                  <a:schemeClr val="tx1"/>
                </a:solidFill>
                <a:effectLst>
                  <a:outerShdw blurRad="38100" dist="19050" dir="2700000" algn="tl" rotWithShape="0">
                    <a:schemeClr val="dk1">
                      <a:alpha val="40000"/>
                    </a:schemeClr>
                  </a:outerShdw>
                </a:effectLst>
                <a:latin typeface="Letter-join Print Plus 2" panose="02000805000000020003" pitchFamily="50" charset="0"/>
              </a:rPr>
              <a:t>Homework</a:t>
            </a:r>
          </a:p>
        </p:txBody>
      </p:sp>
      <p:sp>
        <p:nvSpPr>
          <p:cNvPr id="6" name="AutoShape 2" descr="Red Rose Letters and Sounds - Lancashire Professional Development Service"/>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graphicFrame>
        <p:nvGraphicFramePr>
          <p:cNvPr id="7" name="Table 6"/>
          <p:cNvGraphicFramePr>
            <a:graphicFrameLocks noGrp="1"/>
          </p:cNvGraphicFramePr>
          <p:nvPr>
            <p:extLst>
              <p:ext uri="{D42A27DB-BD31-4B8C-83A1-F6EECF244321}">
                <p14:modId xmlns:p14="http://schemas.microsoft.com/office/powerpoint/2010/main" val="1259694721"/>
              </p:ext>
            </p:extLst>
          </p:nvPr>
        </p:nvGraphicFramePr>
        <p:xfrm>
          <a:off x="975849" y="1934478"/>
          <a:ext cx="8127999" cy="2566050"/>
        </p:xfrm>
        <a:graphic>
          <a:graphicData uri="http://schemas.openxmlformats.org/drawingml/2006/table">
            <a:tbl>
              <a:tblPr firstRow="1" bandRow="1">
                <a:tableStyleId>{5C22544A-7EE6-4342-B048-85BDC9FD1C3A}</a:tableStyleId>
              </a:tblPr>
              <a:tblGrid>
                <a:gridCol w="2424299">
                  <a:extLst>
                    <a:ext uri="{9D8B030D-6E8A-4147-A177-3AD203B41FA5}">
                      <a16:colId xmlns:a16="http://schemas.microsoft.com/office/drawing/2014/main" val="1364290447"/>
                    </a:ext>
                  </a:extLst>
                </a:gridCol>
                <a:gridCol w="2450236">
                  <a:extLst>
                    <a:ext uri="{9D8B030D-6E8A-4147-A177-3AD203B41FA5}">
                      <a16:colId xmlns:a16="http://schemas.microsoft.com/office/drawing/2014/main" val="1425293159"/>
                    </a:ext>
                  </a:extLst>
                </a:gridCol>
                <a:gridCol w="3253464">
                  <a:extLst>
                    <a:ext uri="{9D8B030D-6E8A-4147-A177-3AD203B41FA5}">
                      <a16:colId xmlns:a16="http://schemas.microsoft.com/office/drawing/2014/main" val="1619310404"/>
                    </a:ext>
                  </a:extLst>
                </a:gridCol>
              </a:tblGrid>
              <a:tr h="2108850">
                <a:tc>
                  <a:txBody>
                    <a:bodyPr/>
                    <a:lstStyle/>
                    <a:p>
                      <a:pPr algn="ctr"/>
                      <a:r>
                        <a:rPr lang="en-GB" sz="2400" b="0" dirty="0">
                          <a:solidFill>
                            <a:schemeClr val="bg1"/>
                          </a:solidFill>
                          <a:latin typeface="Letter-join Print Plus 2" panose="02000805000000020003" pitchFamily="50" charset="0"/>
                        </a:rPr>
                        <a:t>Book</a:t>
                      </a:r>
                      <a:r>
                        <a:rPr lang="en-GB" sz="2400" b="0" baseline="0" dirty="0">
                          <a:solidFill>
                            <a:schemeClr val="bg1"/>
                          </a:solidFill>
                          <a:latin typeface="Letter-join Print Plus 2" panose="02000805000000020003" pitchFamily="50" charset="0"/>
                        </a:rPr>
                        <a:t> Bags Home Daily</a:t>
                      </a:r>
                      <a:endParaRPr lang="en-GB" sz="2400" b="0" dirty="0">
                        <a:solidFill>
                          <a:schemeClr val="bg1"/>
                        </a:solidFill>
                        <a:latin typeface="Letter-join Print Plus 2" panose="02000805000000020003" pitchFamily="50" charset="0"/>
                      </a:endParaRPr>
                    </a:p>
                  </a:txBody>
                  <a:tcPr anchor="ctr"/>
                </a:tc>
                <a:tc>
                  <a:txBody>
                    <a:bodyPr/>
                    <a:lstStyle/>
                    <a:p>
                      <a:pPr algn="ctr"/>
                      <a:r>
                        <a:rPr lang="en-GB" sz="2400" b="0" dirty="0">
                          <a:solidFill>
                            <a:schemeClr val="bg1"/>
                          </a:solidFill>
                          <a:latin typeface="Letter-join Print Plus 2" panose="02000805000000020003" pitchFamily="50" charset="0"/>
                        </a:rPr>
                        <a:t>Reading Books</a:t>
                      </a:r>
                    </a:p>
                    <a:p>
                      <a:pPr algn="ctr"/>
                      <a:r>
                        <a:rPr lang="en-GB" sz="2400" b="0" dirty="0">
                          <a:solidFill>
                            <a:schemeClr val="bg1"/>
                          </a:solidFill>
                          <a:latin typeface="Letter-join Print Plus 2" panose="02000805000000020003" pitchFamily="50" charset="0"/>
                        </a:rPr>
                        <a:t>(Allocated book changing day)</a:t>
                      </a:r>
                    </a:p>
                  </a:txBody>
                  <a:tcPr anchor="ctr"/>
                </a:tc>
                <a:tc>
                  <a:txBody>
                    <a:bodyPr/>
                    <a:lstStyle/>
                    <a:p>
                      <a:pPr algn="ctr"/>
                      <a:r>
                        <a:rPr lang="en-GB" sz="2400" b="0" dirty="0">
                          <a:solidFill>
                            <a:schemeClr val="bg1"/>
                          </a:solidFill>
                          <a:latin typeface="Letter-join Print Plus 2" panose="02000805000000020003" pitchFamily="50" charset="0"/>
                        </a:rPr>
                        <a:t>Library Books</a:t>
                      </a:r>
                    </a:p>
                  </a:txBody>
                  <a:tcPr anchor="ctr"/>
                </a:tc>
                <a:extLst>
                  <a:ext uri="{0D108BD9-81ED-4DB2-BD59-A6C34878D82A}">
                    <a16:rowId xmlns:a16="http://schemas.microsoft.com/office/drawing/2014/main" val="2643393345"/>
                  </a:ext>
                </a:extLst>
              </a:tr>
              <a:tr h="370840">
                <a:tc gridSpan="2">
                  <a:txBody>
                    <a:bodyPr/>
                    <a:lstStyle/>
                    <a:p>
                      <a:pPr algn="ctr"/>
                      <a:r>
                        <a:rPr lang="en-GB" sz="2400" b="0" dirty="0">
                          <a:solidFill>
                            <a:schemeClr val="tx1"/>
                          </a:solidFill>
                          <a:latin typeface="Letter-join Print Plus 2" panose="02000805000000020003" pitchFamily="50" charset="0"/>
                        </a:rPr>
                        <a:t>Numbots</a:t>
                      </a:r>
                    </a:p>
                  </a:txBody>
                  <a:tcPr anchor="ctr">
                    <a:lnR w="12700" cap="flat" cmpd="sng" algn="ctr">
                      <a:solidFill>
                        <a:schemeClr val="bg1"/>
                      </a:solidFill>
                      <a:prstDash val="solid"/>
                      <a:round/>
                      <a:headEnd type="none" w="med" len="med"/>
                      <a:tailEnd type="none" w="med" len="med"/>
                    </a:lnR>
                  </a:tcPr>
                </a:tc>
                <a:tc hMerge="1">
                  <a:txBody>
                    <a:bodyPr/>
                    <a:lstStyle/>
                    <a:p>
                      <a:pPr algn="ctr"/>
                      <a:endParaRPr lang="en-GB" sz="2400" b="0" dirty="0">
                        <a:solidFill>
                          <a:srgbClr val="FF0000"/>
                        </a:solidFill>
                        <a:latin typeface="Letter-join Print Plus 2" panose="02000805000000020003" pitchFamily="50" charset="0"/>
                      </a:endParaRPr>
                    </a:p>
                  </a:txBody>
                  <a:tcPr anchor="ctr">
                    <a:lnR w="12700" cap="flat" cmpd="sng" algn="ctr">
                      <a:solidFill>
                        <a:schemeClr val="bg1"/>
                      </a:solidFill>
                      <a:prstDash val="solid"/>
                      <a:round/>
                      <a:headEnd type="none" w="med" len="med"/>
                      <a:tailEnd type="none" w="med" len="med"/>
                    </a:lnR>
                  </a:tcPr>
                </a:tc>
                <a:tc>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n-GB" sz="2400" b="0" dirty="0">
                          <a:solidFill>
                            <a:schemeClr val="tx1"/>
                          </a:solidFill>
                          <a:latin typeface="Letter-join Print Plus 2" panose="02000805000000020003" pitchFamily="50" charset="0"/>
                        </a:rPr>
                        <a:t>Phonics</a:t>
                      </a:r>
                      <a:r>
                        <a:rPr lang="en-GB" sz="2400" b="0" baseline="0" dirty="0">
                          <a:solidFill>
                            <a:schemeClr val="tx1"/>
                          </a:solidFill>
                          <a:latin typeface="Letter-join Print Plus 2" panose="02000805000000020003" pitchFamily="50" charset="0"/>
                        </a:rPr>
                        <a:t> or Spelling</a:t>
                      </a:r>
                      <a:endParaRPr lang="en-GB" sz="2400" b="0" dirty="0">
                        <a:solidFill>
                          <a:schemeClr val="tx1"/>
                        </a:solidFill>
                        <a:latin typeface="Letter-join Print Plus 2" panose="02000805000000020003" pitchFamily="50" charset="0"/>
                      </a:endParaRPr>
                    </a:p>
                  </a:txBody>
                  <a:tcPr anchor="ctr">
                    <a:lnL w="12700" cap="flat" cmpd="sng" algn="ctr">
                      <a:solidFill>
                        <a:schemeClr val="bg1"/>
                      </a:solidFill>
                      <a:prstDash val="solid"/>
                      <a:round/>
                      <a:headEnd type="none" w="med" len="med"/>
                      <a:tailEnd type="none" w="med" len="med"/>
                    </a:lnL>
                  </a:tcPr>
                </a:tc>
                <a:extLst>
                  <a:ext uri="{0D108BD9-81ED-4DB2-BD59-A6C34878D82A}">
                    <a16:rowId xmlns:a16="http://schemas.microsoft.com/office/drawing/2014/main" val="551263937"/>
                  </a:ext>
                </a:extLst>
              </a:tr>
            </a:tbl>
          </a:graphicData>
        </a:graphic>
      </p:graphicFrame>
    </p:spTree>
    <p:extLst>
      <p:ext uri="{BB962C8B-B14F-4D97-AF65-F5344CB8AC3E}">
        <p14:creationId xmlns:p14="http://schemas.microsoft.com/office/powerpoint/2010/main" val="301428123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Clitheroe Pendle Primary School"/>
          <p:cNvPicPr/>
          <p:nvPr/>
        </p:nvPicPr>
        <p:blipFill>
          <a:blip r:embed="rId2">
            <a:extLst>
              <a:ext uri="{28A0092B-C50C-407E-A947-70E740481C1C}">
                <a14:useLocalDpi xmlns:a14="http://schemas.microsoft.com/office/drawing/2010/main" val="0"/>
              </a:ext>
            </a:extLst>
          </a:blip>
          <a:srcRect/>
          <a:stretch>
            <a:fillRect/>
          </a:stretch>
        </p:blipFill>
        <p:spPr bwMode="auto">
          <a:xfrm>
            <a:off x="10233441" y="5148556"/>
            <a:ext cx="1601005" cy="1480845"/>
          </a:xfrm>
          <a:prstGeom prst="rect">
            <a:avLst/>
          </a:prstGeom>
          <a:noFill/>
          <a:ln>
            <a:solidFill>
              <a:srgbClr val="660B72"/>
            </a:solidFill>
          </a:ln>
        </p:spPr>
      </p:pic>
      <p:sp>
        <p:nvSpPr>
          <p:cNvPr id="5" name="Rectangle 4"/>
          <p:cNvSpPr/>
          <p:nvPr/>
        </p:nvSpPr>
        <p:spPr>
          <a:xfrm>
            <a:off x="3919256" y="285680"/>
            <a:ext cx="2929136" cy="923330"/>
          </a:xfrm>
          <a:prstGeom prst="rect">
            <a:avLst/>
          </a:prstGeom>
          <a:ln>
            <a:noFill/>
          </a:ln>
        </p:spPr>
        <p:style>
          <a:lnRef idx="2">
            <a:schemeClr val="accent1"/>
          </a:lnRef>
          <a:fillRef idx="1">
            <a:schemeClr val="lt1"/>
          </a:fillRef>
          <a:effectRef idx="0">
            <a:schemeClr val="accent1"/>
          </a:effectRef>
          <a:fontRef idx="minor">
            <a:schemeClr val="dk1"/>
          </a:fontRef>
        </p:style>
        <p:txBody>
          <a:bodyPr wrap="none" lIns="91440" tIns="45720" rIns="91440" bIns="45720">
            <a:spAutoFit/>
          </a:bodyPr>
          <a:lstStyle/>
          <a:p>
            <a:pPr algn="ctr"/>
            <a:r>
              <a:rPr lang="en-US" sz="5400" u="sng" cap="none" spc="0">
                <a:ln w="0"/>
                <a:solidFill>
                  <a:schemeClr val="tx1"/>
                </a:solidFill>
                <a:effectLst>
                  <a:outerShdw blurRad="38100" dist="19050" dir="2700000" algn="tl" rotWithShape="0">
                    <a:schemeClr val="dk1">
                      <a:alpha val="40000"/>
                    </a:schemeClr>
                  </a:outerShdw>
                </a:effectLst>
                <a:latin typeface="Letter-join Print Plus 2" panose="02000805000000020003" pitchFamily="50" charset="0"/>
              </a:rPr>
              <a:t>Behaviour</a:t>
            </a:r>
          </a:p>
        </p:txBody>
      </p:sp>
      <p:sp>
        <p:nvSpPr>
          <p:cNvPr id="6" name="AutoShape 2" descr="Red Rose Letters and Sounds - Lancashire Professional Development Service"/>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8" name="TextBox 7"/>
          <p:cNvSpPr txBox="1"/>
          <p:nvPr/>
        </p:nvSpPr>
        <p:spPr>
          <a:xfrm>
            <a:off x="910829" y="1455237"/>
            <a:ext cx="8558485" cy="4801314"/>
          </a:xfrm>
          <a:prstGeom prst="rect">
            <a:avLst/>
          </a:prstGeom>
          <a:ln>
            <a:solidFill>
              <a:schemeClr val="bg1"/>
            </a:solidFill>
          </a:ln>
        </p:spPr>
        <p:style>
          <a:lnRef idx="2">
            <a:schemeClr val="dk1"/>
          </a:lnRef>
          <a:fillRef idx="1">
            <a:schemeClr val="lt1"/>
          </a:fillRef>
          <a:effectRef idx="0">
            <a:schemeClr val="dk1"/>
          </a:effectRef>
          <a:fontRef idx="minor">
            <a:schemeClr val="dk1"/>
          </a:fontRef>
        </p:style>
        <p:txBody>
          <a:bodyPr wrap="square" rtlCol="0">
            <a:spAutoFit/>
          </a:bodyPr>
          <a:lstStyle/>
          <a:p>
            <a:r>
              <a:rPr lang="en-US" sz="2400">
                <a:solidFill>
                  <a:schemeClr val="tx1"/>
                </a:solidFill>
                <a:latin typeface="Letter-join Print Plus 2" panose="02000805000000020003" pitchFamily="50" charset="0"/>
                <a:ea typeface="Segoe UI" panose="020B0502040204020203" pitchFamily="34" charset="0"/>
                <a:cs typeface="Segoe UI" panose="020B0502040204020203" pitchFamily="34" charset="0"/>
              </a:rPr>
              <a:t>We have high expectations for children’s behaviour in class, around school and when taking part in visits.</a:t>
            </a:r>
          </a:p>
          <a:p>
            <a:endParaRPr lang="en-US" sz="2400">
              <a:solidFill>
                <a:schemeClr val="tx1"/>
              </a:solidFill>
              <a:latin typeface="Letter-join Print Plus 2" panose="02000805000000020003" pitchFamily="50" charset="0"/>
              <a:ea typeface="Segoe UI" panose="020B0502040204020203" pitchFamily="34" charset="0"/>
              <a:cs typeface="Segoe UI" panose="020B0502040204020203" pitchFamily="34" charset="0"/>
            </a:endParaRPr>
          </a:p>
          <a:p>
            <a:r>
              <a:rPr lang="en-GB" sz="2400">
                <a:solidFill>
                  <a:schemeClr val="tx1"/>
                </a:solidFill>
                <a:latin typeface="Letter-join Print Plus 2" panose="02000805000000020003" pitchFamily="50" charset="0"/>
                <a:ea typeface="Segoe UI" panose="020B0502040204020203" pitchFamily="34" charset="0"/>
                <a:cs typeface="Segoe UI" panose="020B0502040204020203" pitchFamily="34" charset="0"/>
              </a:rPr>
              <a:t>Everybody at Pendle has a right:</a:t>
            </a:r>
          </a:p>
          <a:p>
            <a:pPr marL="342900" indent="-342900">
              <a:buFont typeface="Arial" panose="020B0604020202020204" pitchFamily="34" charset="0"/>
              <a:buChar char="•"/>
            </a:pPr>
            <a:r>
              <a:rPr lang="en-GB" sz="2400">
                <a:solidFill>
                  <a:schemeClr val="tx1"/>
                </a:solidFill>
                <a:latin typeface="Letter-join Print Plus 2" panose="02000805000000020003" pitchFamily="50" charset="0"/>
                <a:ea typeface="Segoe UI" panose="020B0502040204020203" pitchFamily="34" charset="0"/>
                <a:cs typeface="Segoe UI" panose="020B0502040204020203" pitchFamily="34" charset="0"/>
              </a:rPr>
              <a:t>To be safe</a:t>
            </a:r>
          </a:p>
          <a:p>
            <a:pPr marL="342900" indent="-342900">
              <a:buFont typeface="Arial" panose="020B0604020202020204" pitchFamily="34" charset="0"/>
              <a:buChar char="•"/>
            </a:pPr>
            <a:r>
              <a:rPr lang="en-GB" sz="2400">
                <a:solidFill>
                  <a:schemeClr val="tx1"/>
                </a:solidFill>
                <a:latin typeface="Letter-join Print Plus 2" panose="02000805000000020003" pitchFamily="50" charset="0"/>
                <a:ea typeface="Segoe UI" panose="020B0502040204020203" pitchFamily="34" charset="0"/>
                <a:cs typeface="Segoe UI" panose="020B0502040204020203" pitchFamily="34" charset="0"/>
              </a:rPr>
              <a:t>To fair treatment</a:t>
            </a:r>
          </a:p>
          <a:p>
            <a:pPr marL="342900" indent="-342900">
              <a:buFont typeface="Arial" panose="020B0604020202020204" pitchFamily="34" charset="0"/>
              <a:buChar char="•"/>
            </a:pPr>
            <a:r>
              <a:rPr lang="en-GB" sz="2400">
                <a:solidFill>
                  <a:schemeClr val="tx1"/>
                </a:solidFill>
                <a:latin typeface="Letter-join Print Plus 2" panose="02000805000000020003" pitchFamily="50" charset="0"/>
                <a:ea typeface="Segoe UI" panose="020B0502040204020203" pitchFamily="34" charset="0"/>
                <a:cs typeface="Segoe UI" panose="020B0502040204020203" pitchFamily="34" charset="0"/>
              </a:rPr>
              <a:t>To be heard</a:t>
            </a:r>
          </a:p>
          <a:p>
            <a:pPr marL="342900" indent="-342900">
              <a:buFont typeface="Arial" panose="020B0604020202020204" pitchFamily="34" charset="0"/>
              <a:buChar char="•"/>
            </a:pPr>
            <a:r>
              <a:rPr lang="en-GB" sz="2400">
                <a:solidFill>
                  <a:schemeClr val="tx1"/>
                </a:solidFill>
                <a:latin typeface="Letter-join Print Plus 2" panose="02000805000000020003" pitchFamily="50" charset="0"/>
                <a:ea typeface="Segoe UI" panose="020B0502040204020203" pitchFamily="34" charset="0"/>
                <a:cs typeface="Segoe UI" panose="020B0502040204020203" pitchFamily="34" charset="0"/>
              </a:rPr>
              <a:t>To be treated with respect</a:t>
            </a:r>
          </a:p>
          <a:p>
            <a:pPr marL="342900" indent="-342900">
              <a:buFont typeface="Arial" panose="020B0604020202020204" pitchFamily="34" charset="0"/>
              <a:buChar char="•"/>
            </a:pPr>
            <a:r>
              <a:rPr lang="en-GB" sz="2400">
                <a:solidFill>
                  <a:schemeClr val="tx1"/>
                </a:solidFill>
                <a:latin typeface="Letter-join Print Plus 2" panose="02000805000000020003" pitchFamily="50" charset="0"/>
                <a:ea typeface="Segoe UI" panose="020B0502040204020203" pitchFamily="34" charset="0"/>
                <a:cs typeface="Segoe UI" panose="020B0502040204020203" pitchFamily="34" charset="0"/>
              </a:rPr>
              <a:t>To learn and teach without unnecessary interruption</a:t>
            </a:r>
          </a:p>
          <a:p>
            <a:endParaRPr lang="en-GB" sz="2400">
              <a:solidFill>
                <a:schemeClr val="tx1"/>
              </a:solidFill>
              <a:latin typeface="Letter-join Print Plus 2" panose="02000805000000020003" pitchFamily="50" charset="0"/>
              <a:ea typeface="Segoe UI" panose="020B0502040204020203" pitchFamily="34" charset="0"/>
              <a:cs typeface="Segoe UI" panose="020B0502040204020203" pitchFamily="34" charset="0"/>
            </a:endParaRPr>
          </a:p>
          <a:p>
            <a:r>
              <a:rPr lang="en-GB" sz="2400">
                <a:solidFill>
                  <a:schemeClr val="tx1"/>
                </a:solidFill>
                <a:latin typeface="Letter-join Print Plus 2" panose="02000805000000020003" pitchFamily="50" charset="0"/>
                <a:ea typeface="Segoe UI" panose="020B0502040204020203" pitchFamily="34" charset="0"/>
                <a:cs typeface="Segoe UI" panose="020B0502040204020203" pitchFamily="34" charset="0"/>
              </a:rPr>
              <a:t>Our door is always open should you have any behaviour concerns. Again</a:t>
            </a:r>
            <a:r>
              <a:rPr lang="en-GB" sz="2400" b="1">
                <a:solidFill>
                  <a:schemeClr val="tx1"/>
                </a:solidFill>
                <a:latin typeface="Letter-join Print Plus 2" panose="02000805000000020003" pitchFamily="50" charset="0"/>
                <a:ea typeface="Segoe UI" panose="020B0502040204020203" pitchFamily="34" charset="0"/>
                <a:cs typeface="Segoe UI" panose="020B0502040204020203" pitchFamily="34" charset="0"/>
              </a:rPr>
              <a:t>, teamwork makes the dream work!</a:t>
            </a:r>
          </a:p>
          <a:p>
            <a:endParaRPr lang="en-US"/>
          </a:p>
        </p:txBody>
      </p:sp>
    </p:spTree>
    <p:extLst>
      <p:ext uri="{BB962C8B-B14F-4D97-AF65-F5344CB8AC3E}">
        <p14:creationId xmlns:p14="http://schemas.microsoft.com/office/powerpoint/2010/main" val="371602895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Clitheroe Pendle Primary School"/>
          <p:cNvPicPr/>
          <p:nvPr/>
        </p:nvPicPr>
        <p:blipFill>
          <a:blip r:embed="rId2">
            <a:extLst>
              <a:ext uri="{28A0092B-C50C-407E-A947-70E740481C1C}">
                <a14:useLocalDpi xmlns:a14="http://schemas.microsoft.com/office/drawing/2010/main" val="0"/>
              </a:ext>
            </a:extLst>
          </a:blip>
          <a:srcRect/>
          <a:stretch>
            <a:fillRect/>
          </a:stretch>
        </p:blipFill>
        <p:spPr bwMode="auto">
          <a:xfrm>
            <a:off x="10233441" y="5148556"/>
            <a:ext cx="1601005" cy="1480845"/>
          </a:xfrm>
          <a:prstGeom prst="rect">
            <a:avLst/>
          </a:prstGeom>
          <a:noFill/>
          <a:ln>
            <a:solidFill>
              <a:srgbClr val="660B72"/>
            </a:solidFill>
          </a:ln>
        </p:spPr>
      </p:pic>
      <p:pic>
        <p:nvPicPr>
          <p:cNvPr id="3" name="Picture 2"/>
          <p:cNvPicPr>
            <a:picLocks noChangeAspect="1"/>
          </p:cNvPicPr>
          <p:nvPr/>
        </p:nvPicPr>
        <p:blipFill>
          <a:blip r:embed="rId3"/>
          <a:stretch>
            <a:fillRect/>
          </a:stretch>
        </p:blipFill>
        <p:spPr>
          <a:xfrm>
            <a:off x="831273" y="165956"/>
            <a:ext cx="8383497" cy="6292035"/>
          </a:xfrm>
          <a:prstGeom prst="rect">
            <a:avLst/>
          </a:prstGeom>
        </p:spPr>
      </p:pic>
    </p:spTree>
    <p:extLst>
      <p:ext uri="{BB962C8B-B14F-4D97-AF65-F5344CB8AC3E}">
        <p14:creationId xmlns:p14="http://schemas.microsoft.com/office/powerpoint/2010/main" val="12521662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Clitheroe Pendle Primary School"/>
          <p:cNvPicPr/>
          <p:nvPr/>
        </p:nvPicPr>
        <p:blipFill>
          <a:blip r:embed="rId2">
            <a:extLst>
              <a:ext uri="{28A0092B-C50C-407E-A947-70E740481C1C}">
                <a14:useLocalDpi xmlns:a14="http://schemas.microsoft.com/office/drawing/2010/main" val="0"/>
              </a:ext>
            </a:extLst>
          </a:blip>
          <a:srcRect/>
          <a:stretch>
            <a:fillRect/>
          </a:stretch>
        </p:blipFill>
        <p:spPr bwMode="auto">
          <a:xfrm>
            <a:off x="10233441" y="5148556"/>
            <a:ext cx="1601005" cy="1480845"/>
          </a:xfrm>
          <a:prstGeom prst="rect">
            <a:avLst/>
          </a:prstGeom>
          <a:noFill/>
          <a:ln>
            <a:solidFill>
              <a:srgbClr val="660B72"/>
            </a:solidFill>
          </a:ln>
        </p:spPr>
      </p:pic>
      <p:sp>
        <p:nvSpPr>
          <p:cNvPr id="5" name="Rectangle 4"/>
          <p:cNvSpPr/>
          <p:nvPr/>
        </p:nvSpPr>
        <p:spPr>
          <a:xfrm>
            <a:off x="1288765" y="285680"/>
            <a:ext cx="8190127" cy="923330"/>
          </a:xfrm>
          <a:prstGeom prst="rect">
            <a:avLst/>
          </a:prstGeom>
          <a:ln>
            <a:noFill/>
          </a:ln>
        </p:spPr>
        <p:style>
          <a:lnRef idx="2">
            <a:schemeClr val="accent1"/>
          </a:lnRef>
          <a:fillRef idx="1">
            <a:schemeClr val="lt1"/>
          </a:fillRef>
          <a:effectRef idx="0">
            <a:schemeClr val="accent1"/>
          </a:effectRef>
          <a:fontRef idx="minor">
            <a:schemeClr val="dk1"/>
          </a:fontRef>
        </p:style>
        <p:txBody>
          <a:bodyPr wrap="none" lIns="91440" tIns="45720" rIns="91440" bIns="45720">
            <a:spAutoFit/>
          </a:bodyPr>
          <a:lstStyle/>
          <a:p>
            <a:pPr algn="ctr"/>
            <a:r>
              <a:rPr lang="en-US" sz="5400" u="sng" cap="none" spc="0">
                <a:ln w="0"/>
                <a:solidFill>
                  <a:schemeClr val="tx1"/>
                </a:solidFill>
                <a:effectLst>
                  <a:outerShdw blurRad="38100" dist="19050" dir="2700000" algn="tl" rotWithShape="0">
                    <a:schemeClr val="dk1">
                      <a:alpha val="40000"/>
                    </a:schemeClr>
                  </a:outerShdw>
                </a:effectLst>
                <a:latin typeface="Letter-join Print Plus 2" panose="02000805000000020003" pitchFamily="50" charset="0"/>
              </a:rPr>
              <a:t>Mental Health and PRSHE</a:t>
            </a:r>
          </a:p>
        </p:txBody>
      </p:sp>
      <p:sp>
        <p:nvSpPr>
          <p:cNvPr id="6" name="AutoShape 2" descr="Red Rose Letters and Sounds - Lancashire Professional Development Service"/>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8" name="TextBox 7"/>
          <p:cNvSpPr txBox="1"/>
          <p:nvPr/>
        </p:nvSpPr>
        <p:spPr>
          <a:xfrm>
            <a:off x="920407" y="2101568"/>
            <a:ext cx="8558485" cy="2554545"/>
          </a:xfrm>
          <a:prstGeom prst="rect">
            <a:avLst/>
          </a:prstGeom>
          <a:ln>
            <a:solidFill>
              <a:schemeClr val="bg1"/>
            </a:solidFill>
          </a:ln>
        </p:spPr>
        <p:style>
          <a:lnRef idx="2">
            <a:schemeClr val="dk1"/>
          </a:lnRef>
          <a:fillRef idx="1">
            <a:schemeClr val="lt1"/>
          </a:fillRef>
          <a:effectRef idx="0">
            <a:schemeClr val="dk1"/>
          </a:effectRef>
          <a:fontRef idx="minor">
            <a:schemeClr val="dk1"/>
          </a:fontRef>
        </p:style>
        <p:txBody>
          <a:bodyPr wrap="square" rtlCol="0">
            <a:spAutoFit/>
          </a:bodyPr>
          <a:lstStyle/>
          <a:p>
            <a:pPr marL="457200" indent="-457200">
              <a:buFont typeface="Arial" panose="020B0604020202020204" pitchFamily="34" charset="0"/>
              <a:buChar char="•"/>
            </a:pPr>
            <a:r>
              <a:rPr lang="en-GB" sz="3200" dirty="0">
                <a:solidFill>
                  <a:schemeClr val="tx1"/>
                </a:solidFill>
                <a:latin typeface="Letter-join Print Plus 2" panose="02000805000000020003" pitchFamily="50" charset="0"/>
                <a:ea typeface="Segoe UI" panose="020B0502040204020203" pitchFamily="34" charset="0"/>
                <a:cs typeface="Segoe UI" panose="020B0502040204020203" pitchFamily="34" charset="0"/>
              </a:rPr>
              <a:t>PRSHE Curriculum</a:t>
            </a:r>
          </a:p>
          <a:p>
            <a:pPr marL="457200" indent="-457200">
              <a:buFont typeface="Arial" panose="020B0604020202020204" pitchFamily="34" charset="0"/>
              <a:buChar char="•"/>
            </a:pPr>
            <a:r>
              <a:rPr lang="en-GB" sz="3200" dirty="0">
                <a:solidFill>
                  <a:schemeClr val="tx1"/>
                </a:solidFill>
                <a:latin typeface="Letter-join Print Plus 2" panose="02000805000000020003" pitchFamily="50" charset="0"/>
                <a:ea typeface="Segoe UI" panose="020B0502040204020203" pitchFamily="34" charset="0"/>
                <a:cs typeface="Segoe UI" panose="020B0502040204020203" pitchFamily="34" charset="0"/>
              </a:rPr>
              <a:t>Assemblies</a:t>
            </a:r>
          </a:p>
          <a:p>
            <a:pPr marL="457200" indent="-457200">
              <a:buFont typeface="Arial" panose="020B0604020202020204" pitchFamily="34" charset="0"/>
              <a:buChar char="•"/>
            </a:pPr>
            <a:r>
              <a:rPr lang="en-GB" sz="3200" dirty="0">
                <a:solidFill>
                  <a:schemeClr val="tx1"/>
                </a:solidFill>
                <a:latin typeface="Letter-join Print Plus 2" panose="02000805000000020003" pitchFamily="50" charset="0"/>
                <a:ea typeface="Segoe UI" panose="020B0502040204020203" pitchFamily="34" charset="0"/>
                <a:cs typeface="Segoe UI" panose="020B0502040204020203" pitchFamily="34" charset="0"/>
              </a:rPr>
              <a:t>Theme days (Anti-bullying week etc). </a:t>
            </a:r>
          </a:p>
          <a:p>
            <a:pPr marL="457200" indent="-457200">
              <a:buFont typeface="Arial" panose="020B0604020202020204" pitchFamily="34" charset="0"/>
              <a:buChar char="•"/>
            </a:pPr>
            <a:r>
              <a:rPr lang="en-GB" sz="3200" dirty="0">
                <a:solidFill>
                  <a:schemeClr val="tx1"/>
                </a:solidFill>
                <a:latin typeface="Letter-join Print Plus 2" panose="02000805000000020003" pitchFamily="50" charset="0"/>
                <a:ea typeface="Segoe UI" panose="020B0502040204020203" pitchFamily="34" charset="0"/>
                <a:cs typeface="Segoe UI" panose="020B0502040204020203" pitchFamily="34" charset="0"/>
              </a:rPr>
              <a:t>RHE policy on website (Relationship and Health Education)</a:t>
            </a:r>
          </a:p>
        </p:txBody>
      </p:sp>
    </p:spTree>
    <p:extLst>
      <p:ext uri="{BB962C8B-B14F-4D97-AF65-F5344CB8AC3E}">
        <p14:creationId xmlns:p14="http://schemas.microsoft.com/office/powerpoint/2010/main" val="126454022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Clitheroe Pendle Primary School"/>
          <p:cNvPicPr/>
          <p:nvPr/>
        </p:nvPicPr>
        <p:blipFill>
          <a:blip r:embed="rId2">
            <a:extLst>
              <a:ext uri="{28A0092B-C50C-407E-A947-70E740481C1C}">
                <a14:useLocalDpi xmlns:a14="http://schemas.microsoft.com/office/drawing/2010/main" val="0"/>
              </a:ext>
            </a:extLst>
          </a:blip>
          <a:srcRect/>
          <a:stretch>
            <a:fillRect/>
          </a:stretch>
        </p:blipFill>
        <p:spPr bwMode="auto">
          <a:xfrm>
            <a:off x="10233441" y="5148556"/>
            <a:ext cx="1601005" cy="1480845"/>
          </a:xfrm>
          <a:prstGeom prst="rect">
            <a:avLst/>
          </a:prstGeom>
          <a:noFill/>
          <a:ln>
            <a:solidFill>
              <a:srgbClr val="660B72"/>
            </a:solidFill>
          </a:ln>
        </p:spPr>
      </p:pic>
      <p:sp>
        <p:nvSpPr>
          <p:cNvPr id="5" name="Rectangle 4"/>
          <p:cNvSpPr/>
          <p:nvPr/>
        </p:nvSpPr>
        <p:spPr>
          <a:xfrm>
            <a:off x="2556225" y="285680"/>
            <a:ext cx="5655202" cy="923330"/>
          </a:xfrm>
          <a:prstGeom prst="rect">
            <a:avLst/>
          </a:prstGeom>
          <a:ln>
            <a:noFill/>
          </a:ln>
        </p:spPr>
        <p:style>
          <a:lnRef idx="2">
            <a:schemeClr val="accent1"/>
          </a:lnRef>
          <a:fillRef idx="1">
            <a:schemeClr val="lt1"/>
          </a:fillRef>
          <a:effectRef idx="0">
            <a:schemeClr val="accent1"/>
          </a:effectRef>
          <a:fontRef idx="minor">
            <a:schemeClr val="dk1"/>
          </a:fontRef>
        </p:style>
        <p:txBody>
          <a:bodyPr wrap="none" lIns="91440" tIns="45720" rIns="91440" bIns="45720">
            <a:spAutoFit/>
          </a:bodyPr>
          <a:lstStyle/>
          <a:p>
            <a:pPr algn="ctr"/>
            <a:r>
              <a:rPr lang="en-US" sz="5400" u="sng" cap="none" spc="0">
                <a:ln w="0"/>
                <a:solidFill>
                  <a:schemeClr val="tx1"/>
                </a:solidFill>
                <a:effectLst>
                  <a:outerShdw blurRad="38100" dist="19050" dir="2700000" algn="tl" rotWithShape="0">
                    <a:schemeClr val="dk1">
                      <a:alpha val="40000"/>
                    </a:schemeClr>
                  </a:outerShdw>
                </a:effectLst>
                <a:latin typeface="Letter-join Print Plus 2" panose="02000805000000020003" pitchFamily="50" charset="0"/>
              </a:rPr>
              <a:t>Uniform Reminders</a:t>
            </a:r>
          </a:p>
        </p:txBody>
      </p:sp>
      <p:sp>
        <p:nvSpPr>
          <p:cNvPr id="6" name="AutoShape 2" descr="Red Rose Letters and Sounds - Lancashire Professional Development Service"/>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8" name="TextBox 7"/>
          <p:cNvSpPr txBox="1"/>
          <p:nvPr/>
        </p:nvSpPr>
        <p:spPr>
          <a:xfrm>
            <a:off x="840490" y="1639875"/>
            <a:ext cx="8558485" cy="3970318"/>
          </a:xfrm>
          <a:prstGeom prst="rect">
            <a:avLst/>
          </a:prstGeom>
          <a:ln>
            <a:solidFill>
              <a:schemeClr val="bg1"/>
            </a:solidFill>
          </a:ln>
        </p:spPr>
        <p:style>
          <a:lnRef idx="2">
            <a:schemeClr val="dk1"/>
          </a:lnRef>
          <a:fillRef idx="1">
            <a:schemeClr val="lt1"/>
          </a:fillRef>
          <a:effectRef idx="0">
            <a:schemeClr val="dk1"/>
          </a:effectRef>
          <a:fontRef idx="minor">
            <a:schemeClr val="dk1"/>
          </a:fontRef>
        </p:style>
        <p:txBody>
          <a:bodyPr wrap="square" rtlCol="0">
            <a:spAutoFit/>
          </a:bodyPr>
          <a:lstStyle/>
          <a:p>
            <a:r>
              <a:rPr lang="en-GB" sz="2400" dirty="0">
                <a:solidFill>
                  <a:schemeClr val="tx1"/>
                </a:solidFill>
                <a:latin typeface="Letter-join Print Plus 2" panose="02000805000000020003" pitchFamily="50" charset="0"/>
                <a:ea typeface="Segoe UI" panose="020B0502040204020203" pitchFamily="34" charset="0"/>
                <a:cs typeface="Segoe UI" panose="020B0502040204020203" pitchFamily="34" charset="0"/>
              </a:rPr>
              <a:t>Please make sure that ALL uniform is clearly named. (Please!)</a:t>
            </a:r>
          </a:p>
          <a:p>
            <a:endParaRPr lang="en-GB" sz="2400" dirty="0">
              <a:solidFill>
                <a:schemeClr val="tx1"/>
              </a:solidFill>
              <a:latin typeface="Letter-join Print Plus 2" panose="02000805000000020003" pitchFamily="50" charset="0"/>
              <a:ea typeface="Segoe UI" panose="020B0502040204020203" pitchFamily="34" charset="0"/>
              <a:cs typeface="Segoe UI" panose="020B0502040204020203" pitchFamily="34" charset="0"/>
            </a:endParaRPr>
          </a:p>
          <a:p>
            <a:r>
              <a:rPr lang="en-GB" sz="2400" dirty="0">
                <a:solidFill>
                  <a:schemeClr val="tx1"/>
                </a:solidFill>
                <a:latin typeface="Letter-join Print Plus 2" panose="02000805000000020003" pitchFamily="50" charset="0"/>
                <a:ea typeface="Segoe UI" panose="020B0502040204020203" pitchFamily="34" charset="0"/>
                <a:cs typeface="Segoe UI" panose="020B0502040204020203" pitchFamily="34" charset="0"/>
              </a:rPr>
              <a:t>No jewellery including </a:t>
            </a:r>
            <a:r>
              <a:rPr lang="en-GB" sz="5400" dirty="0">
                <a:solidFill>
                  <a:srgbClr val="FF0000"/>
                </a:solidFill>
                <a:latin typeface="Letter-join Print Plus 2" panose="02000805000000020003" pitchFamily="50" charset="0"/>
                <a:ea typeface="Segoe UI" panose="020B0502040204020203" pitchFamily="34" charset="0"/>
                <a:cs typeface="Segoe UI" panose="020B0502040204020203" pitchFamily="34" charset="0"/>
              </a:rPr>
              <a:t>earrings and watches</a:t>
            </a:r>
            <a:r>
              <a:rPr lang="en-GB" sz="2400" dirty="0">
                <a:solidFill>
                  <a:schemeClr val="tx1"/>
                </a:solidFill>
                <a:latin typeface="Letter-join Print Plus 2" panose="02000805000000020003" pitchFamily="50" charset="0"/>
                <a:ea typeface="Segoe UI" panose="020B0502040204020203" pitchFamily="34" charset="0"/>
                <a:cs typeface="Segoe UI" panose="020B0502040204020203" pitchFamily="34" charset="0"/>
              </a:rPr>
              <a:t>.</a:t>
            </a:r>
          </a:p>
          <a:p>
            <a:endParaRPr lang="en-GB" sz="2400" dirty="0">
              <a:solidFill>
                <a:schemeClr val="tx1"/>
              </a:solidFill>
              <a:latin typeface="Letter-join Print Plus 2" panose="02000805000000020003" pitchFamily="50" charset="0"/>
              <a:ea typeface="Segoe UI" panose="020B0502040204020203" pitchFamily="34" charset="0"/>
              <a:cs typeface="Segoe UI" panose="020B0502040204020203" pitchFamily="34" charset="0"/>
            </a:endParaRPr>
          </a:p>
          <a:p>
            <a:r>
              <a:rPr lang="en-GB" sz="2400" dirty="0">
                <a:solidFill>
                  <a:schemeClr val="tx1"/>
                </a:solidFill>
                <a:latin typeface="Letter-join Print Plus 2" panose="02000805000000020003" pitchFamily="50" charset="0"/>
                <a:ea typeface="Segoe UI" panose="020B0502040204020203" pitchFamily="34" charset="0"/>
                <a:cs typeface="Segoe UI" panose="020B0502040204020203" pitchFamily="34" charset="0"/>
              </a:rPr>
              <a:t>Hair tied up. (Simple headbands)</a:t>
            </a:r>
          </a:p>
          <a:p>
            <a:endParaRPr lang="en-GB" sz="2400" dirty="0">
              <a:solidFill>
                <a:schemeClr val="tx1"/>
              </a:solidFill>
              <a:latin typeface="Letter-join Print Plus 2" panose="02000805000000020003" pitchFamily="50" charset="0"/>
              <a:ea typeface="Segoe UI" panose="020B0502040204020203" pitchFamily="34" charset="0"/>
              <a:cs typeface="Segoe UI" panose="020B0502040204020203" pitchFamily="34" charset="0"/>
            </a:endParaRPr>
          </a:p>
          <a:p>
            <a:r>
              <a:rPr lang="en-GB" sz="2400" dirty="0">
                <a:solidFill>
                  <a:schemeClr val="tx1"/>
                </a:solidFill>
                <a:latin typeface="Letter-join Print Plus 2" panose="02000805000000020003" pitchFamily="50" charset="0"/>
                <a:ea typeface="Segoe UI" panose="020B0502040204020203" pitchFamily="34" charset="0"/>
                <a:cs typeface="Segoe UI" panose="020B0502040204020203" pitchFamily="34" charset="0"/>
              </a:rPr>
              <a:t>No nail varnish.</a:t>
            </a:r>
          </a:p>
        </p:txBody>
      </p:sp>
    </p:spTree>
    <p:extLst>
      <p:ext uri="{BB962C8B-B14F-4D97-AF65-F5344CB8AC3E}">
        <p14:creationId xmlns:p14="http://schemas.microsoft.com/office/powerpoint/2010/main" val="39205510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Clitheroe Pendle Primary School"/>
          <p:cNvPicPr/>
          <p:nvPr/>
        </p:nvPicPr>
        <p:blipFill>
          <a:blip r:embed="rId2">
            <a:extLst>
              <a:ext uri="{28A0092B-C50C-407E-A947-70E740481C1C}">
                <a14:useLocalDpi xmlns:a14="http://schemas.microsoft.com/office/drawing/2010/main" val="0"/>
              </a:ext>
            </a:extLst>
          </a:blip>
          <a:srcRect/>
          <a:stretch>
            <a:fillRect/>
          </a:stretch>
        </p:blipFill>
        <p:spPr bwMode="auto">
          <a:xfrm>
            <a:off x="10233441" y="5148556"/>
            <a:ext cx="1601005" cy="1480845"/>
          </a:xfrm>
          <a:prstGeom prst="rect">
            <a:avLst/>
          </a:prstGeom>
          <a:noFill/>
          <a:ln>
            <a:solidFill>
              <a:srgbClr val="660B72"/>
            </a:solidFill>
          </a:ln>
        </p:spPr>
      </p:pic>
      <p:sp>
        <p:nvSpPr>
          <p:cNvPr id="5" name="Rectangle 4"/>
          <p:cNvSpPr/>
          <p:nvPr/>
        </p:nvSpPr>
        <p:spPr>
          <a:xfrm>
            <a:off x="1876009" y="285680"/>
            <a:ext cx="7015639" cy="923330"/>
          </a:xfrm>
          <a:prstGeom prst="rect">
            <a:avLst/>
          </a:prstGeom>
          <a:ln>
            <a:noFill/>
          </a:ln>
        </p:spPr>
        <p:style>
          <a:lnRef idx="2">
            <a:schemeClr val="accent1"/>
          </a:lnRef>
          <a:fillRef idx="1">
            <a:schemeClr val="lt1"/>
          </a:fillRef>
          <a:effectRef idx="0">
            <a:schemeClr val="accent1"/>
          </a:effectRef>
          <a:fontRef idx="minor">
            <a:schemeClr val="dk1"/>
          </a:fontRef>
        </p:style>
        <p:txBody>
          <a:bodyPr wrap="none" lIns="91440" tIns="45720" rIns="91440" bIns="45720">
            <a:spAutoFit/>
          </a:bodyPr>
          <a:lstStyle/>
          <a:p>
            <a:pPr algn="ctr"/>
            <a:r>
              <a:rPr lang="en-US" sz="5400" u="sng" cap="none" spc="0">
                <a:ln w="0"/>
                <a:solidFill>
                  <a:schemeClr val="tx1"/>
                </a:solidFill>
                <a:effectLst>
                  <a:outerShdw blurRad="38100" dist="19050" dir="2700000" algn="tl" rotWithShape="0">
                    <a:schemeClr val="dk1">
                      <a:alpha val="40000"/>
                    </a:schemeClr>
                  </a:outerShdw>
                </a:effectLst>
                <a:latin typeface="Letter-join Print Plus 2" panose="02000805000000020003" pitchFamily="50" charset="0"/>
              </a:rPr>
              <a:t>Organisation Reminders</a:t>
            </a:r>
          </a:p>
        </p:txBody>
      </p:sp>
      <p:sp>
        <p:nvSpPr>
          <p:cNvPr id="6" name="AutoShape 2" descr="Red Rose Letters and Sounds - Lancashire Professional Development Service"/>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8" name="TextBox 7"/>
          <p:cNvSpPr txBox="1"/>
          <p:nvPr/>
        </p:nvSpPr>
        <p:spPr>
          <a:xfrm>
            <a:off x="814113" y="1565008"/>
            <a:ext cx="8357596" cy="4401205"/>
          </a:xfrm>
          <a:prstGeom prst="rect">
            <a:avLst/>
          </a:prstGeom>
          <a:ln>
            <a:solidFill>
              <a:schemeClr val="bg1"/>
            </a:solidFill>
          </a:ln>
        </p:spPr>
        <p:style>
          <a:lnRef idx="2">
            <a:schemeClr val="dk1"/>
          </a:lnRef>
          <a:fillRef idx="1">
            <a:schemeClr val="lt1"/>
          </a:fillRef>
          <a:effectRef idx="0">
            <a:schemeClr val="dk1"/>
          </a:effectRef>
          <a:fontRef idx="minor">
            <a:schemeClr val="dk1"/>
          </a:fontRef>
        </p:style>
        <p:txBody>
          <a:bodyPr wrap="square" rtlCol="0">
            <a:spAutoFit/>
          </a:bodyPr>
          <a:lstStyle/>
          <a:p>
            <a:r>
              <a:rPr lang="en-GB" sz="2000" dirty="0">
                <a:solidFill>
                  <a:schemeClr val="tx1"/>
                </a:solidFill>
                <a:latin typeface="Letter-join Print Plus 2" panose="02000805000000020003" pitchFamily="50" charset="0"/>
                <a:ea typeface="Segoe UI" panose="020B0502040204020203" pitchFamily="34" charset="0"/>
                <a:cs typeface="Segoe UI" panose="020B0502040204020203" pitchFamily="34" charset="0"/>
              </a:rPr>
              <a:t>Children need to bring water bottles to school each day as part of promoting a healthy and active lifestyle.</a:t>
            </a:r>
          </a:p>
          <a:p>
            <a:endParaRPr lang="en-GB" sz="2000" dirty="0">
              <a:solidFill>
                <a:schemeClr val="tx1"/>
              </a:solidFill>
              <a:latin typeface="Letter-join Print Plus 2" panose="02000805000000020003" pitchFamily="50" charset="0"/>
              <a:ea typeface="Segoe UI" panose="020B0502040204020203" pitchFamily="34" charset="0"/>
              <a:cs typeface="Segoe UI" panose="020B0502040204020203" pitchFamily="34" charset="0"/>
            </a:endParaRPr>
          </a:p>
          <a:p>
            <a:r>
              <a:rPr lang="en-GB" sz="2000" dirty="0">
                <a:solidFill>
                  <a:schemeClr val="tx1"/>
                </a:solidFill>
                <a:latin typeface="Letter-join Print Plus 2" panose="02000805000000020003" pitchFamily="50" charset="0"/>
                <a:ea typeface="Segoe UI" panose="020B0502040204020203" pitchFamily="34" charset="0"/>
                <a:cs typeface="Segoe UI" panose="020B0502040204020203" pitchFamily="34" charset="0"/>
              </a:rPr>
              <a:t>Your child will receive a piece of fruit each day so you do not need to provide your child with any.</a:t>
            </a:r>
          </a:p>
          <a:p>
            <a:endParaRPr lang="en-GB" sz="2000" dirty="0">
              <a:solidFill>
                <a:schemeClr val="tx1"/>
              </a:solidFill>
              <a:latin typeface="Letter-join Print Plus 2" panose="02000805000000020003" pitchFamily="50" charset="0"/>
              <a:ea typeface="Segoe UI" panose="020B0502040204020203" pitchFamily="34" charset="0"/>
              <a:cs typeface="Segoe UI" panose="020B0502040204020203" pitchFamily="34" charset="0"/>
            </a:endParaRPr>
          </a:p>
          <a:p>
            <a:r>
              <a:rPr lang="en-GB" sz="2000" dirty="0">
                <a:solidFill>
                  <a:schemeClr val="tx1"/>
                </a:solidFill>
                <a:latin typeface="Letter-join Print Plus 2" panose="02000805000000020003" pitchFamily="50" charset="0"/>
                <a:ea typeface="Segoe UI" panose="020B0502040204020203" pitchFamily="34" charset="0"/>
                <a:cs typeface="Segoe UI" panose="020B0502040204020203" pitchFamily="34" charset="0"/>
              </a:rPr>
              <a:t>Please do not allow your child to bring a toy to school as the children are provided with equipment and activities to occupy them at playtimes. </a:t>
            </a:r>
          </a:p>
          <a:p>
            <a:endParaRPr lang="en-GB" sz="2000" dirty="0">
              <a:solidFill>
                <a:schemeClr val="tx1"/>
              </a:solidFill>
              <a:latin typeface="Letter-join Print Plus 2" panose="02000805000000020003" pitchFamily="50" charset="0"/>
              <a:ea typeface="Segoe UI" panose="020B0502040204020203" pitchFamily="34" charset="0"/>
              <a:cs typeface="Segoe UI" panose="020B0502040204020203" pitchFamily="34" charset="0"/>
            </a:endParaRPr>
          </a:p>
          <a:p>
            <a:r>
              <a:rPr lang="en-GB" sz="2000" dirty="0">
                <a:solidFill>
                  <a:schemeClr val="tx1"/>
                </a:solidFill>
                <a:latin typeface="Letter-join Print Plus 2" panose="02000805000000020003" pitchFamily="50" charset="0"/>
                <a:ea typeface="Segoe UI" panose="020B0502040204020203" pitchFamily="34" charset="0"/>
                <a:cs typeface="Segoe UI" panose="020B0502040204020203" pitchFamily="34" charset="0"/>
              </a:rPr>
              <a:t>Please ensure that your child has a FULL, named PE kit in school for each half term.  The outdoor PE kit is in addition not instead of the indoor PE kit. </a:t>
            </a:r>
          </a:p>
          <a:p>
            <a:endParaRPr lang="en-GB" sz="2000" dirty="0">
              <a:solidFill>
                <a:schemeClr val="tx1"/>
              </a:solidFill>
              <a:latin typeface="Letter-join Print Plus 2" panose="02000805000000020003" pitchFamily="50" charset="0"/>
              <a:ea typeface="Segoe UI" panose="020B0502040204020203" pitchFamily="34" charset="0"/>
              <a:cs typeface="Segoe UI" panose="020B0502040204020203" pitchFamily="34" charset="0"/>
            </a:endParaRPr>
          </a:p>
          <a:p>
            <a:r>
              <a:rPr lang="en-GB" sz="2000" dirty="0">
                <a:solidFill>
                  <a:schemeClr val="tx1"/>
                </a:solidFill>
                <a:latin typeface="Letter-join Print Plus 2" panose="02000805000000020003" pitchFamily="50" charset="0"/>
                <a:ea typeface="Segoe UI" panose="020B0502040204020203" pitchFamily="34" charset="0"/>
                <a:cs typeface="Segoe UI" panose="020B0502040204020203" pitchFamily="34" charset="0"/>
              </a:rPr>
              <a:t>No Earrings!!!</a:t>
            </a:r>
          </a:p>
        </p:txBody>
      </p:sp>
    </p:spTree>
    <p:extLst>
      <p:ext uri="{BB962C8B-B14F-4D97-AF65-F5344CB8AC3E}">
        <p14:creationId xmlns:p14="http://schemas.microsoft.com/office/powerpoint/2010/main" val="288341818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p:nvPr/>
        </p:nvPicPr>
        <p:blipFill>
          <a:blip r:embed="rId2"/>
          <a:stretch>
            <a:fillRect/>
          </a:stretch>
        </p:blipFill>
        <p:spPr>
          <a:xfrm>
            <a:off x="239291" y="233179"/>
            <a:ext cx="9259816" cy="1879708"/>
          </a:xfrm>
          <a:prstGeom prst="rect">
            <a:avLst/>
          </a:prstGeom>
        </p:spPr>
      </p:pic>
      <p:sp>
        <p:nvSpPr>
          <p:cNvPr id="6" name="Rectangle 5"/>
          <p:cNvSpPr/>
          <p:nvPr/>
        </p:nvSpPr>
        <p:spPr>
          <a:xfrm>
            <a:off x="568171" y="2551837"/>
            <a:ext cx="8575829" cy="2308324"/>
          </a:xfrm>
          <a:prstGeom prst="rect">
            <a:avLst/>
          </a:prstGeom>
        </p:spPr>
        <p:txBody>
          <a:bodyPr wrap="square">
            <a:spAutoFit/>
          </a:bodyPr>
          <a:lstStyle/>
          <a:p>
            <a:r>
              <a:rPr lang="en-GB" sz="2400" dirty="0">
                <a:latin typeface="Letter-join Print Plus 2" panose="02000805000000020003" pitchFamily="50" charset="0"/>
              </a:rPr>
              <a:t>New national allergy safety requirements, known as Benedict's Law, came into effect from September 2026. These requirements strengthen the arrangements schools must have in place to support children with allergies and asthma and to ensure that appropriate emergency medication is readily available when required.</a:t>
            </a:r>
          </a:p>
        </p:txBody>
      </p:sp>
    </p:spTree>
    <p:extLst>
      <p:ext uri="{BB962C8B-B14F-4D97-AF65-F5344CB8AC3E}">
        <p14:creationId xmlns:p14="http://schemas.microsoft.com/office/powerpoint/2010/main" val="33418912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p:nvPr/>
        </p:nvPicPr>
        <p:blipFill>
          <a:blip r:embed="rId2"/>
          <a:stretch>
            <a:fillRect/>
          </a:stretch>
        </p:blipFill>
        <p:spPr>
          <a:xfrm>
            <a:off x="239291" y="233179"/>
            <a:ext cx="9259816" cy="1879708"/>
          </a:xfrm>
          <a:prstGeom prst="rect">
            <a:avLst/>
          </a:prstGeom>
        </p:spPr>
      </p:pic>
      <p:sp>
        <p:nvSpPr>
          <p:cNvPr id="3" name="Rectangle 2"/>
          <p:cNvSpPr/>
          <p:nvPr/>
        </p:nvSpPr>
        <p:spPr>
          <a:xfrm>
            <a:off x="1059401" y="2340526"/>
            <a:ext cx="8439705" cy="3354765"/>
          </a:xfrm>
          <a:prstGeom prst="rect">
            <a:avLst/>
          </a:prstGeom>
        </p:spPr>
        <p:txBody>
          <a:bodyPr wrap="square">
            <a:spAutoFit/>
          </a:bodyPr>
          <a:lstStyle/>
          <a:p>
            <a:r>
              <a:rPr lang="en-GB" sz="3200" b="1" dirty="0">
                <a:latin typeface="Letter-join Print Plus 2" panose="02000805000000020003" pitchFamily="50" charset="0"/>
              </a:rPr>
              <a:t>What schools need to do:</a:t>
            </a:r>
          </a:p>
          <a:p>
            <a:endParaRPr lang="en-GB" sz="2000" dirty="0">
              <a:latin typeface="Letter-join Print Plus 2" panose="02000805000000020003" pitchFamily="50" charset="0"/>
            </a:endParaRPr>
          </a:p>
          <a:p>
            <a:pPr marL="285750" indent="-285750">
              <a:buFont typeface="Arial" panose="020B0604020202020204" pitchFamily="34" charset="0"/>
              <a:buChar char="•"/>
            </a:pPr>
            <a:r>
              <a:rPr lang="en-GB" sz="2000" dirty="0">
                <a:latin typeface="Letter-join Print Plus 2" panose="02000805000000020003" pitchFamily="50" charset="0"/>
              </a:rPr>
              <a:t> Write an Allergy Policy</a:t>
            </a:r>
          </a:p>
          <a:p>
            <a:pPr marL="285750" indent="-285750">
              <a:buFont typeface="Arial" panose="020B0604020202020204" pitchFamily="34" charset="0"/>
              <a:buChar char="•"/>
            </a:pPr>
            <a:r>
              <a:rPr lang="en-GB" sz="2000" dirty="0">
                <a:latin typeface="Letter-join Print Plus 2" panose="02000805000000020003" pitchFamily="50" charset="0"/>
              </a:rPr>
              <a:t>Appoint a Senior Allergy Lead</a:t>
            </a:r>
          </a:p>
          <a:p>
            <a:pPr marL="285750" indent="-285750">
              <a:buFont typeface="Arial" panose="020B0604020202020204" pitchFamily="34" charset="0"/>
              <a:buChar char="•"/>
            </a:pPr>
            <a:r>
              <a:rPr lang="en-GB" sz="2000" dirty="0">
                <a:latin typeface="Letter-join Print Plus 2" panose="02000805000000020003" pitchFamily="50" charset="0"/>
              </a:rPr>
              <a:t>Create Individual Healthcare Plans where needed</a:t>
            </a:r>
          </a:p>
          <a:p>
            <a:pPr marL="285750" indent="-285750">
              <a:buFont typeface="Arial" panose="020B0604020202020204" pitchFamily="34" charset="0"/>
              <a:buChar char="•"/>
            </a:pPr>
            <a:r>
              <a:rPr lang="en-GB" sz="2000" dirty="0">
                <a:latin typeface="Letter-join Print Plus 2" panose="02000805000000020003" pitchFamily="50" charset="0"/>
              </a:rPr>
              <a:t>Keep emergency medication readily available</a:t>
            </a:r>
          </a:p>
          <a:p>
            <a:pPr marL="285750" indent="-285750">
              <a:buFont typeface="Arial" panose="020B0604020202020204" pitchFamily="34" charset="0"/>
              <a:buChar char="•"/>
            </a:pPr>
            <a:r>
              <a:rPr lang="en-GB" sz="2000" dirty="0">
                <a:latin typeface="Letter-join Print Plus 2" panose="02000805000000020003" pitchFamily="50" charset="0"/>
              </a:rPr>
              <a:t>Take steps to reduce allergy risks during lessons, lunchtimes, clubs, trips and residential visits</a:t>
            </a:r>
          </a:p>
          <a:p>
            <a:pPr marL="285750" indent="-285750">
              <a:buFont typeface="Arial" panose="020B0604020202020204" pitchFamily="34" charset="0"/>
              <a:buChar char="•"/>
            </a:pPr>
            <a:r>
              <a:rPr lang="en-GB" sz="2000" dirty="0">
                <a:latin typeface="Letter-join Print Plus 2" panose="02000805000000020003" pitchFamily="50" charset="0"/>
              </a:rPr>
              <a:t>Learn from any incidents or near misses to continually improve our procedures.</a:t>
            </a:r>
          </a:p>
        </p:txBody>
      </p:sp>
    </p:spTree>
    <p:extLst>
      <p:ext uri="{BB962C8B-B14F-4D97-AF65-F5344CB8AC3E}">
        <p14:creationId xmlns:p14="http://schemas.microsoft.com/office/powerpoint/2010/main" val="124370731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p:nvPr/>
        </p:nvPicPr>
        <p:blipFill>
          <a:blip r:embed="rId2"/>
          <a:stretch>
            <a:fillRect/>
          </a:stretch>
        </p:blipFill>
        <p:spPr>
          <a:xfrm>
            <a:off x="239291" y="233179"/>
            <a:ext cx="9259816" cy="1879708"/>
          </a:xfrm>
          <a:prstGeom prst="rect">
            <a:avLst/>
          </a:prstGeom>
        </p:spPr>
      </p:pic>
      <p:sp>
        <p:nvSpPr>
          <p:cNvPr id="3" name="Rectangle 2"/>
          <p:cNvSpPr/>
          <p:nvPr/>
        </p:nvSpPr>
        <p:spPr>
          <a:xfrm>
            <a:off x="1059401" y="2340526"/>
            <a:ext cx="8439705" cy="3046988"/>
          </a:xfrm>
          <a:prstGeom prst="rect">
            <a:avLst/>
          </a:prstGeom>
        </p:spPr>
        <p:txBody>
          <a:bodyPr wrap="square">
            <a:spAutoFit/>
          </a:bodyPr>
          <a:lstStyle/>
          <a:p>
            <a:r>
              <a:rPr lang="en-GB" sz="3200" b="1" dirty="0">
                <a:latin typeface="Letter-join Print Plus 2" panose="02000805000000020003" pitchFamily="50" charset="0"/>
              </a:rPr>
              <a:t>How parents can help:</a:t>
            </a:r>
          </a:p>
          <a:p>
            <a:r>
              <a:rPr lang="en-GB" sz="2000" dirty="0">
                <a:latin typeface="Letter-join Print Plus 2" panose="02000805000000020003" pitchFamily="50" charset="0"/>
              </a:rPr>
              <a:t> </a:t>
            </a:r>
          </a:p>
          <a:p>
            <a:pPr marL="342900" indent="-342900">
              <a:buFont typeface="Arial" panose="020B0604020202020204" pitchFamily="34" charset="0"/>
              <a:buChar char="•"/>
            </a:pPr>
            <a:r>
              <a:rPr lang="en-GB" sz="2000" dirty="0">
                <a:latin typeface="Letter-join Print Plus 2" panose="02000805000000020003" pitchFamily="50" charset="0"/>
              </a:rPr>
              <a:t>Tell us about your child’s allergies . Inform the office so that our records are up to date</a:t>
            </a:r>
          </a:p>
          <a:p>
            <a:pPr marL="342900" indent="-342900">
              <a:buFont typeface="Arial" panose="020B0604020202020204" pitchFamily="34" charset="0"/>
              <a:buChar char="•"/>
            </a:pPr>
            <a:r>
              <a:rPr lang="en-GB" sz="2000" dirty="0">
                <a:latin typeface="Letter-join Print Plus 2" panose="02000805000000020003" pitchFamily="50" charset="0"/>
              </a:rPr>
              <a:t>Provide up to date medication – 2 x inhalers and auto-injectors in school</a:t>
            </a:r>
          </a:p>
          <a:p>
            <a:pPr marL="342900" indent="-342900">
              <a:buFont typeface="Arial" panose="020B0604020202020204" pitchFamily="34" charset="0"/>
              <a:buChar char="•"/>
            </a:pPr>
            <a:r>
              <a:rPr lang="en-GB" sz="2000" dirty="0">
                <a:latin typeface="Letter-join Print Plus 2" panose="02000805000000020003" pitchFamily="50" charset="0"/>
              </a:rPr>
              <a:t>Share allergy action plans</a:t>
            </a:r>
          </a:p>
          <a:p>
            <a:pPr marL="342900" indent="-342900">
              <a:buFont typeface="Arial" panose="020B0604020202020204" pitchFamily="34" charset="0"/>
              <a:buChar char="•"/>
            </a:pPr>
            <a:r>
              <a:rPr lang="en-GB" sz="2000" dirty="0">
                <a:latin typeface="Letter-join Print Plus 2" panose="02000805000000020003" pitchFamily="50" charset="0"/>
              </a:rPr>
              <a:t>Inform us of any changes</a:t>
            </a:r>
          </a:p>
          <a:p>
            <a:pPr marL="342900" indent="-342900">
              <a:buFont typeface="Arial" panose="020B0604020202020204" pitchFamily="34" charset="0"/>
              <a:buChar char="•"/>
            </a:pPr>
            <a:r>
              <a:rPr lang="en-GB" sz="2000" dirty="0">
                <a:latin typeface="Letter-join Print Plus 2" panose="02000805000000020003" pitchFamily="50" charset="0"/>
              </a:rPr>
              <a:t>Work with us to keep your child safe</a:t>
            </a:r>
          </a:p>
        </p:txBody>
      </p:sp>
    </p:spTree>
    <p:extLst>
      <p:ext uri="{BB962C8B-B14F-4D97-AF65-F5344CB8AC3E}">
        <p14:creationId xmlns:p14="http://schemas.microsoft.com/office/powerpoint/2010/main" val="13425738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Clitheroe Pendle Primary School"/>
          <p:cNvPicPr/>
          <p:nvPr/>
        </p:nvPicPr>
        <p:blipFill>
          <a:blip r:embed="rId2">
            <a:extLst>
              <a:ext uri="{28A0092B-C50C-407E-A947-70E740481C1C}">
                <a14:useLocalDpi xmlns:a14="http://schemas.microsoft.com/office/drawing/2010/main" val="0"/>
              </a:ext>
            </a:extLst>
          </a:blip>
          <a:srcRect/>
          <a:stretch>
            <a:fillRect/>
          </a:stretch>
        </p:blipFill>
        <p:spPr bwMode="auto">
          <a:xfrm>
            <a:off x="10233441" y="5148556"/>
            <a:ext cx="1601005" cy="1480845"/>
          </a:xfrm>
          <a:prstGeom prst="rect">
            <a:avLst/>
          </a:prstGeom>
          <a:noFill/>
          <a:ln>
            <a:solidFill>
              <a:srgbClr val="660B72"/>
            </a:solidFill>
          </a:ln>
        </p:spPr>
      </p:pic>
      <p:sp>
        <p:nvSpPr>
          <p:cNvPr id="5" name="Rectangle 4"/>
          <p:cNvSpPr/>
          <p:nvPr/>
        </p:nvSpPr>
        <p:spPr>
          <a:xfrm>
            <a:off x="965549" y="1794440"/>
            <a:ext cx="8461915" cy="3046988"/>
          </a:xfrm>
          <a:prstGeom prst="rect">
            <a:avLst/>
          </a:prstGeom>
          <a:ln>
            <a:noFill/>
          </a:ln>
        </p:spPr>
        <p:style>
          <a:lnRef idx="2">
            <a:schemeClr val="accent1"/>
          </a:lnRef>
          <a:fillRef idx="1">
            <a:schemeClr val="lt1"/>
          </a:fillRef>
          <a:effectRef idx="0">
            <a:schemeClr val="accent1"/>
          </a:effectRef>
          <a:fontRef idx="minor">
            <a:schemeClr val="dk1"/>
          </a:fontRef>
        </p:style>
        <p:txBody>
          <a:bodyPr wrap="square" lIns="91440" tIns="45720" rIns="91440" bIns="45720">
            <a:spAutoFit/>
          </a:bodyPr>
          <a:lstStyle/>
          <a:p>
            <a:pPr algn="ctr"/>
            <a:r>
              <a:rPr lang="en-US" sz="9600" cap="none" spc="0">
                <a:ln w="0"/>
                <a:solidFill>
                  <a:schemeClr val="tx1"/>
                </a:solidFill>
                <a:effectLst>
                  <a:outerShdw blurRad="38100" dist="19050" dir="2700000" algn="tl" rotWithShape="0">
                    <a:schemeClr val="dk1">
                      <a:alpha val="40000"/>
                    </a:schemeClr>
                  </a:outerShdw>
                </a:effectLst>
                <a:latin typeface="Letter-join Print Plus 2" panose="02000805000000020003" pitchFamily="50" charset="0"/>
              </a:rPr>
              <a:t>Thank You for your support!</a:t>
            </a:r>
          </a:p>
        </p:txBody>
      </p:sp>
      <p:sp>
        <p:nvSpPr>
          <p:cNvPr id="6" name="AutoShape 2" descr="Red Rose Letters and Sounds - Lancashire Professional Development Service"/>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Tree>
    <p:extLst>
      <p:ext uri="{BB962C8B-B14F-4D97-AF65-F5344CB8AC3E}">
        <p14:creationId xmlns:p14="http://schemas.microsoft.com/office/powerpoint/2010/main" val="1408273300"/>
      </p:ext>
    </p:extLst>
  </p:cSld>
  <p:clrMapOvr>
    <a:masterClrMapping/>
  </p:clrMapOvr>
</p:sld>
</file>

<file path=ppt/theme/theme1.xml><?xml version="1.0" encoding="utf-8"?>
<a:theme xmlns:a="http://schemas.openxmlformats.org/drawingml/2006/main" name="Facet">
  <a:themeElements>
    <a:clrScheme name="Custom 2">
      <a:dk1>
        <a:sysClr val="windowText" lastClr="000000"/>
      </a:dk1>
      <a:lt1>
        <a:sysClr val="window" lastClr="FFFFFF"/>
      </a:lt1>
      <a:dk2>
        <a:srgbClr val="2C3C43"/>
      </a:dk2>
      <a:lt2>
        <a:srgbClr val="EBEBEB"/>
      </a:lt2>
      <a:accent1>
        <a:srgbClr val="7030A0"/>
      </a:accent1>
      <a:accent2>
        <a:srgbClr val="F2F2F2"/>
      </a:accent2>
      <a:accent3>
        <a:srgbClr val="D8D8D8"/>
      </a:accent3>
      <a:accent4>
        <a:srgbClr val="CC99FF"/>
      </a:accent4>
      <a:accent5>
        <a:srgbClr val="BFBFBF"/>
      </a:accent5>
      <a:accent6>
        <a:srgbClr val="800080"/>
      </a:accent6>
      <a:hlink>
        <a:srgbClr val="000000"/>
      </a:hlink>
      <a:folHlink>
        <a:srgbClr val="000000"/>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_activity xmlns="c1f6ffbf-1cc3-4d8b-be86-600556640699"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93169D55214DEC418406FDBC12C94643" ma:contentTypeVersion="14" ma:contentTypeDescription="Create a new document." ma:contentTypeScope="" ma:versionID="1ef2192e33ce8986c09e093decb55c9e">
  <xsd:schema xmlns:xsd="http://www.w3.org/2001/XMLSchema" xmlns:xs="http://www.w3.org/2001/XMLSchema" xmlns:p="http://schemas.microsoft.com/office/2006/metadata/properties" xmlns:ns3="c1f6ffbf-1cc3-4d8b-be86-600556640699" targetNamespace="http://schemas.microsoft.com/office/2006/metadata/properties" ma:root="true" ma:fieldsID="6ab4ed3cf783c97420c884861146e0b7" ns3:_="">
    <xsd:import namespace="c1f6ffbf-1cc3-4d8b-be86-600556640699"/>
    <xsd:element name="properties">
      <xsd:complexType>
        <xsd:sequence>
          <xsd:element name="documentManagement">
            <xsd:complexType>
              <xsd:all>
                <xsd:element ref="ns3:MediaServiceMetadata" minOccurs="0"/>
                <xsd:element ref="ns3:MediaServiceFastMetadata" minOccurs="0"/>
                <xsd:element ref="ns3:MediaServiceDateTaken" minOccurs="0"/>
                <xsd:element ref="ns3:MediaServiceAutoTags" minOccurs="0"/>
                <xsd:element ref="ns3:MediaLengthInSeconds" minOccurs="0"/>
                <xsd:element ref="ns3:_activity" minOccurs="0"/>
                <xsd:element ref="ns3:MediaServiceObjectDetectorVersions" minOccurs="0"/>
                <xsd:element ref="ns3:MediaServiceGenerationTime" minOccurs="0"/>
                <xsd:element ref="ns3:MediaServiceEventHashCode" minOccurs="0"/>
                <xsd:element ref="ns3:MediaServiceSearchProperties" minOccurs="0"/>
                <xsd:element ref="ns3:MediaServiceSystemTags" minOccurs="0"/>
                <xsd:element ref="ns3:MediaServiceOCR" minOccurs="0"/>
                <xsd:element ref="ns3:MediaServiceLocation" minOccurs="0"/>
                <xsd:element ref="ns3: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c1f6ffbf-1cc3-4d8b-be86-60055664069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Tags" ma:internalName="MediaServiceAutoTags" ma:readOnly="true">
      <xsd:simpleType>
        <xsd:restriction base="dms:Text"/>
      </xsd:simpleType>
    </xsd:element>
    <xsd:element name="MediaLengthInSeconds" ma:index="12" nillable="true" ma:displayName="MediaLengthInSeconds" ma:hidden="true" ma:internalName="MediaLengthInSeconds" ma:readOnly="true">
      <xsd:simpleType>
        <xsd:restriction base="dms:Unknown"/>
      </xsd:simpleType>
    </xsd:element>
    <xsd:element name="_activity" ma:index="13" nillable="true" ma:displayName="_activity" ma:hidden="true" ma:internalName="_activity">
      <xsd:simpleType>
        <xsd:restriction base="dms:Note"/>
      </xsd:simpleType>
    </xsd:element>
    <xsd:element name="MediaServiceObjectDetectorVersions" ma:index="14" nillable="true" ma:displayName="MediaServiceObjectDetectorVersions" ma:hidden="true" ma:indexed="true" ma:internalName="MediaServiceObjectDetectorVersions" ma:readOnly="true">
      <xsd:simpleType>
        <xsd:restriction base="dms:Text"/>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SearchProperties" ma:index="17" nillable="true" ma:displayName="MediaServiceSearchProperties" ma:hidden="true" ma:internalName="MediaServiceSearchProperties" ma:readOnly="true">
      <xsd:simpleType>
        <xsd:restriction base="dms:Note"/>
      </xsd:simpleType>
    </xsd:element>
    <xsd:element name="MediaServiceSystemTags" ma:index="18" nillable="true" ma:displayName="MediaServiceSystemTags" ma:hidden="true" ma:internalName="MediaServiceSystemTags" ma:readOnly="true">
      <xsd:simpleType>
        <xsd:restriction base="dms:Note"/>
      </xsd:simpleType>
    </xsd:element>
    <xsd:element name="MediaServiceOCR" ma:index="19" nillable="true" ma:displayName="Extracted Text" ma:internalName="MediaServiceOCR" ma:readOnly="true">
      <xsd:simpleType>
        <xsd:restriction base="dms:Note">
          <xsd:maxLength value="255"/>
        </xsd:restriction>
      </xsd:simpleType>
    </xsd:element>
    <xsd:element name="MediaServiceLocation" ma:index="20" nillable="true" ma:displayName="Location" ma:indexed="true" ma:internalName="MediaServiceLocation" ma:readOnly="true">
      <xsd:simpleType>
        <xsd:restriction base="dms:Text"/>
      </xsd:simpleType>
    </xsd:element>
    <xsd:element name="MediaServiceBillingMetadata" ma:index="21" nillable="true" ma:displayName="MediaServiceBillingMetadata" ma:hidden="true" ma:internalName="MediaServiceBillingMetadata"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8690A277-F138-43C5-A923-1CAE895FC252}">
  <ds:schemaRefs>
    <ds:schemaRef ds:uri="http://schemas.microsoft.com/office/infopath/2007/PartnerControls"/>
    <ds:schemaRef ds:uri="http://schemas.openxmlformats.org/package/2006/metadata/core-properties"/>
    <ds:schemaRef ds:uri="http://www.w3.org/XML/1998/namespace"/>
    <ds:schemaRef ds:uri="http://purl.org/dc/terms/"/>
    <ds:schemaRef ds:uri="c1f6ffbf-1cc3-4d8b-be86-600556640699"/>
    <ds:schemaRef ds:uri="http://schemas.microsoft.com/office/2006/documentManagement/types"/>
    <ds:schemaRef ds:uri="http://schemas.microsoft.com/office/2006/metadata/properties"/>
    <ds:schemaRef ds:uri="http://purl.org/dc/dcmitype/"/>
    <ds:schemaRef ds:uri="http://purl.org/dc/elements/1.1/"/>
  </ds:schemaRefs>
</ds:datastoreItem>
</file>

<file path=customXml/itemProps2.xml><?xml version="1.0" encoding="utf-8"?>
<ds:datastoreItem xmlns:ds="http://schemas.openxmlformats.org/officeDocument/2006/customXml" ds:itemID="{DD515C5C-5973-4A1E-A10A-FE552A86275C}">
  <ds:schemaRefs>
    <ds:schemaRef ds:uri="http://schemas.microsoft.com/sharepoint/v3/contenttype/forms"/>
  </ds:schemaRefs>
</ds:datastoreItem>
</file>

<file path=customXml/itemProps3.xml><?xml version="1.0" encoding="utf-8"?>
<ds:datastoreItem xmlns:ds="http://schemas.openxmlformats.org/officeDocument/2006/customXml" ds:itemID="{D937DE3B-AE17-4462-ABD4-FB0AE650D138}">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c1f6ffbf-1cc3-4d8b-be86-600556640699"/>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TM02900688[[fn=Facet]]</Template>
  <TotalTime>185</TotalTime>
  <Words>970</Words>
  <Application>Microsoft Office PowerPoint</Application>
  <PresentationFormat>Widescreen</PresentationFormat>
  <Paragraphs>138</Paragraphs>
  <Slides>22</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22</vt:i4>
      </vt:variant>
    </vt:vector>
  </HeadingPairs>
  <TitlesOfParts>
    <vt:vector size="28" baseType="lpstr">
      <vt:lpstr>Arial</vt:lpstr>
      <vt:lpstr>Letter-join Print Plus 2</vt:lpstr>
      <vt:lpstr>Segoe UI</vt:lpstr>
      <vt:lpstr>Trebuchet MS</vt:lpstr>
      <vt:lpstr>Wingdings 3</vt:lpstr>
      <vt:lpstr>Facet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HP</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 Zakrzewski</dc:creator>
  <cp:lastModifiedBy>K Markham</cp:lastModifiedBy>
  <cp:revision>11</cp:revision>
  <dcterms:created xsi:type="dcterms:W3CDTF">2025-09-07T19:56:58Z</dcterms:created>
  <dcterms:modified xsi:type="dcterms:W3CDTF">2026-09-20T05:35:32Z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0x01010093169D55214DEC418406FDBC12C94643</vt:lpwstr>
  </property>
</Properties>
</file>