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7" r:id="rId5"/>
    <p:sldId id="258" r:id="rId6"/>
    <p:sldId id="259" r:id="rId7"/>
    <p:sldId id="260" r:id="rId8"/>
    <p:sldId id="261" r:id="rId9"/>
    <p:sldId id="272" r:id="rId10"/>
    <p:sldId id="262" r:id="rId11"/>
    <p:sldId id="263" r:id="rId12"/>
    <p:sldId id="264" r:id="rId13"/>
    <p:sldId id="276" r:id="rId14"/>
    <p:sldId id="277" r:id="rId15"/>
    <p:sldId id="278" r:id="rId16"/>
    <p:sldId id="265" r:id="rId17"/>
    <p:sldId id="266" r:id="rId18"/>
    <p:sldId id="267" r:id="rId19"/>
    <p:sldId id="275" r:id="rId20"/>
    <p:sldId id="274" r:id="rId21"/>
    <p:sldId id="273" r:id="rId22"/>
    <p:sldId id="269" r:id="rId23"/>
    <p:sldId id="270" r:id="rId24"/>
    <p:sldId id="271" r:id="rId25"/>
    <p:sldId id="279"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691"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0291FEC-C19F-4AC6-B3DB-A448E1534BFD}"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1067825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291FEC-C19F-4AC6-B3DB-A448E1534BFD}"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2327833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291FEC-C19F-4AC6-B3DB-A448E1534BFD}"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21356001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0291FEC-C19F-4AC6-B3DB-A448E1534BFD}" type="datetimeFigureOut">
              <a:rPr lang="en-GB" smtClean="0"/>
              <a:t>14/09/2025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36322651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0291FEC-C19F-4AC6-B3DB-A448E1534BFD}" type="datetimeFigureOut">
              <a:rPr lang="en-GB" smtClean="0"/>
              <a:t>14/09/2025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2539499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00291FEC-C19F-4AC6-B3DB-A448E1534BFD}" type="datetimeFigureOut">
              <a:rPr lang="en-GB" smtClean="0"/>
              <a:t>14/09/2025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1269152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291FEC-C19F-4AC6-B3DB-A448E1534BFD}" type="datetimeFigureOut">
              <a:rPr lang="en-GB" smtClean="0"/>
              <a:t>14/09/2025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18390690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0291FEC-C19F-4AC6-B3DB-A448E1534BFD}" type="datetimeFigureOut">
              <a:rPr lang="en-GB" smtClean="0"/>
              <a:t>14/09/2025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192025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0291FEC-C19F-4AC6-B3DB-A448E1534BFD}" type="datetimeFigureOut">
              <a:rPr lang="en-GB" smtClean="0"/>
              <a:t>14/09/2025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4695692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291FEC-C19F-4AC6-B3DB-A448E1534BFD}"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15429684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291FEC-C19F-4AC6-B3DB-A448E1534BFD}"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FB406E-35EC-40B3-8750-CA2F73A23AE1}"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41672116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291FEC-C19F-4AC6-B3DB-A448E1534BFD}"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42556314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291FEC-C19F-4AC6-B3DB-A448E1534BFD}"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FB406E-35EC-40B3-8750-CA2F73A23AE1}"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204905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291FEC-C19F-4AC6-B3DB-A448E1534BFD}"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7444865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291FEC-C19F-4AC6-B3DB-A448E1534BFD}"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6694666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291FEC-C19F-4AC6-B3DB-A448E1534BFD}"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FB406E-35EC-40B3-8750-CA2F73A23AE1}" type="slidenum">
              <a:rPr lang="en-GB" smtClean="0"/>
              <a:t>‹#›</a:t>
            </a:fld>
            <a:endParaRPr lang="en-GB"/>
          </a:p>
        </p:txBody>
      </p:sp>
    </p:spTree>
    <p:extLst>
      <p:ext uri="{BB962C8B-B14F-4D97-AF65-F5344CB8AC3E}">
        <p14:creationId xmlns:p14="http://schemas.microsoft.com/office/powerpoint/2010/main" val="486865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0291FEC-C19F-4AC6-B3DB-A448E1534BFD}" type="datetimeFigureOut">
              <a:rPr lang="en-GB" smtClean="0"/>
              <a:t>14/09/2025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CFB406E-35EC-40B3-8750-CA2F73A23AE1}" type="slidenum">
              <a:rPr lang="en-GB" smtClean="0"/>
              <a:t>‹#›</a:t>
            </a:fld>
            <a:endParaRPr lang="en-GB"/>
          </a:p>
        </p:txBody>
      </p:sp>
    </p:spTree>
    <p:extLst>
      <p:ext uri="{BB962C8B-B14F-4D97-AF65-F5344CB8AC3E}">
        <p14:creationId xmlns:p14="http://schemas.microsoft.com/office/powerpoint/2010/main" val="27799587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115967" y="276888"/>
            <a:ext cx="9849941" cy="2585323"/>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KS1 Meet the Teacher Evening</a:t>
            </a:r>
            <a:br>
              <a:rPr lang="en-US" sz="5400"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br>
            <a:r>
              <a:rPr lang="en-US" sz="5400"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Wednesday </a:t>
            </a:r>
            <a:r>
              <a:rPr lang="en-US" sz="540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10</a:t>
            </a:r>
            <a:r>
              <a:rPr lang="en-US" sz="5400" cap="none" spc="0" baseline="3000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th</a:t>
            </a:r>
            <a:r>
              <a:rPr lang="en-US" sz="5400"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 September 2025</a:t>
            </a:r>
            <a:br>
              <a:rPr lang="en-US" sz="5400"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br>
            <a:r>
              <a:rPr lang="en-US" sz="5400"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5-5:30pm</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6" name="Picture 2" descr="Welcome To The Team GIFs | Tenor"/>
          <p:cNvPicPr>
            <a:picLocks noChangeAspect="1" noChangeArrowheads="1"/>
          </p:cNvPicPr>
          <p:nvPr/>
        </p:nvPicPr>
        <p:blipFill rotWithShape="1">
          <a:blip r:embed="rId3">
            <a:extLst>
              <a:ext uri="{28A0092B-C50C-407E-A947-70E740481C1C}">
                <a14:useLocalDpi xmlns:a14="http://schemas.microsoft.com/office/drawing/2010/main" val="0"/>
              </a:ext>
            </a:extLst>
          </a:blip>
          <a:srcRect t="10409" b="10650"/>
          <a:stretch/>
        </p:blipFill>
        <p:spPr bwMode="auto">
          <a:xfrm>
            <a:off x="3008570" y="3059724"/>
            <a:ext cx="4187825" cy="33059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35494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1576565" y="276888"/>
            <a:ext cx="6928756"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Key Stage One Classes</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2" name="Table 1"/>
          <p:cNvGraphicFramePr>
            <a:graphicFrameLocks noGrp="1"/>
          </p:cNvGraphicFramePr>
          <p:nvPr>
            <p:extLst>
              <p:ext uri="{D42A27DB-BD31-4B8C-83A1-F6EECF244321}">
                <p14:modId xmlns:p14="http://schemas.microsoft.com/office/powerpoint/2010/main" val="1534901154"/>
              </p:ext>
            </p:extLst>
          </p:nvPr>
        </p:nvGraphicFramePr>
        <p:xfrm>
          <a:off x="307975" y="1801119"/>
          <a:ext cx="8127999" cy="421132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1364290447"/>
                    </a:ext>
                  </a:extLst>
                </a:gridCol>
                <a:gridCol w="2709333">
                  <a:extLst>
                    <a:ext uri="{9D8B030D-6E8A-4147-A177-3AD203B41FA5}">
                      <a16:colId xmlns:a16="http://schemas.microsoft.com/office/drawing/2014/main" val="1425293159"/>
                    </a:ext>
                  </a:extLst>
                </a:gridCol>
                <a:gridCol w="2709333">
                  <a:extLst>
                    <a:ext uri="{9D8B030D-6E8A-4147-A177-3AD203B41FA5}">
                      <a16:colId xmlns:a16="http://schemas.microsoft.com/office/drawing/2014/main" val="1619310404"/>
                    </a:ext>
                  </a:extLst>
                </a:gridCol>
              </a:tblGrid>
              <a:tr h="370840">
                <a:tc>
                  <a:txBody>
                    <a:bodyPr/>
                    <a:lstStyle/>
                    <a:p>
                      <a:r>
                        <a:rPr lang="en-GB">
                          <a:solidFill>
                            <a:schemeClr val="bg1"/>
                          </a:solidFill>
                          <a:latin typeface="Letter-join Print Plus 2" panose="02000805000000020003" pitchFamily="50" charset="0"/>
                        </a:rPr>
                        <a:t>Holly Class</a:t>
                      </a:r>
                    </a:p>
                  </a:txBody>
                  <a:tcPr/>
                </a:tc>
                <a:tc>
                  <a:txBody>
                    <a:bodyPr/>
                    <a:lstStyle/>
                    <a:p>
                      <a:r>
                        <a:rPr lang="en-GB">
                          <a:solidFill>
                            <a:schemeClr val="bg1"/>
                          </a:solidFill>
                          <a:latin typeface="Letter-join Print Plus 2" panose="02000805000000020003" pitchFamily="50" charset="0"/>
                        </a:rPr>
                        <a:t>Horse Chestnut</a:t>
                      </a:r>
                      <a:r>
                        <a:rPr lang="en-GB" baseline="0">
                          <a:solidFill>
                            <a:schemeClr val="bg1"/>
                          </a:solidFill>
                          <a:latin typeface="Letter-join Print Plus 2" panose="02000805000000020003" pitchFamily="50" charset="0"/>
                        </a:rPr>
                        <a:t> Class</a:t>
                      </a:r>
                      <a:endParaRPr lang="en-GB">
                        <a:solidFill>
                          <a:schemeClr val="bg1"/>
                        </a:solidFill>
                        <a:latin typeface="Letter-join Print Plus 2" panose="02000805000000020003" pitchFamily="50" charset="0"/>
                      </a:endParaRPr>
                    </a:p>
                  </a:txBody>
                  <a:tcPr/>
                </a:tc>
                <a:tc>
                  <a:txBody>
                    <a:bodyPr/>
                    <a:lstStyle/>
                    <a:p>
                      <a:r>
                        <a:rPr lang="en-GB">
                          <a:solidFill>
                            <a:schemeClr val="bg1"/>
                          </a:solidFill>
                          <a:latin typeface="Letter-join Print Plus 2" panose="02000805000000020003" pitchFamily="50" charset="0"/>
                        </a:rPr>
                        <a:t>Pine Class</a:t>
                      </a:r>
                    </a:p>
                  </a:txBody>
                  <a:tcPr/>
                </a:tc>
                <a:extLst>
                  <a:ext uri="{0D108BD9-81ED-4DB2-BD59-A6C34878D82A}">
                    <a16:rowId xmlns:a16="http://schemas.microsoft.com/office/drawing/2014/main" val="2643393345"/>
                  </a:ext>
                </a:extLst>
              </a:tr>
              <a:tr h="370840">
                <a:tc>
                  <a:txBody>
                    <a:bodyPr/>
                    <a:lstStyle/>
                    <a:p>
                      <a:r>
                        <a:rPr lang="en-GB" b="1">
                          <a:solidFill>
                            <a:schemeClr val="tx1"/>
                          </a:solidFill>
                          <a:latin typeface="Letter-join Print Plus 2" panose="02000805000000020003" pitchFamily="50" charset="0"/>
                        </a:rPr>
                        <a:t>Miss Zak</a:t>
                      </a:r>
                    </a:p>
                    <a:p>
                      <a:r>
                        <a:rPr lang="en-GB" b="1">
                          <a:solidFill>
                            <a:schemeClr val="tx1"/>
                          </a:solidFill>
                          <a:latin typeface="Letter-join Print Plus 2" panose="02000805000000020003" pitchFamily="50" charset="0"/>
                        </a:rPr>
                        <a:t/>
                      </a:r>
                      <a:br>
                        <a:rPr lang="en-GB" b="1">
                          <a:solidFill>
                            <a:schemeClr val="tx1"/>
                          </a:solidFill>
                          <a:latin typeface="Letter-join Print Plus 2" panose="02000805000000020003" pitchFamily="50" charset="0"/>
                        </a:rPr>
                      </a:br>
                      <a:r>
                        <a:rPr lang="en-GB" b="1">
                          <a:solidFill>
                            <a:schemeClr val="tx1"/>
                          </a:solidFill>
                          <a:latin typeface="Letter-join Print Plus 2" panose="02000805000000020003" pitchFamily="50" charset="0"/>
                        </a:rPr>
                        <a:t>Miss DeRosa </a:t>
                      </a:r>
                      <a:r>
                        <a:rPr lang="en-GB">
                          <a:solidFill>
                            <a:schemeClr val="tx1"/>
                          </a:solidFill>
                          <a:latin typeface="Letter-join Print Plus 2" panose="02000805000000020003" pitchFamily="50" charset="0"/>
                        </a:rPr>
                        <a:t>(Wednesday morning)</a:t>
                      </a:r>
                    </a:p>
                  </a:txBody>
                  <a:tcPr/>
                </a:tc>
                <a:tc>
                  <a:txBody>
                    <a:bodyPr/>
                    <a:lstStyle/>
                    <a:p>
                      <a:r>
                        <a:rPr lang="en-GB" b="1">
                          <a:solidFill>
                            <a:schemeClr val="tx1"/>
                          </a:solidFill>
                          <a:latin typeface="Letter-join Print Plus 2" panose="02000805000000020003" pitchFamily="50" charset="0"/>
                        </a:rPr>
                        <a:t>Miss</a:t>
                      </a:r>
                      <a:r>
                        <a:rPr lang="en-GB" b="1" baseline="0">
                          <a:solidFill>
                            <a:schemeClr val="tx1"/>
                          </a:solidFill>
                          <a:latin typeface="Letter-join Print Plus 2" panose="02000805000000020003" pitchFamily="50" charset="0"/>
                        </a:rPr>
                        <a:t> Markham</a:t>
                      </a:r>
                    </a:p>
                    <a:p>
                      <a:r>
                        <a:rPr lang="en-GB" b="1" baseline="0">
                          <a:solidFill>
                            <a:schemeClr val="tx1"/>
                          </a:solidFill>
                          <a:latin typeface="Letter-join Print Plus 2" panose="02000805000000020003" pitchFamily="50" charset="0"/>
                        </a:rPr>
                        <a:t/>
                      </a:r>
                      <a:br>
                        <a:rPr lang="en-GB" b="1" baseline="0">
                          <a:solidFill>
                            <a:schemeClr val="tx1"/>
                          </a:solidFill>
                          <a:latin typeface="Letter-join Print Plus 2" panose="02000805000000020003" pitchFamily="50" charset="0"/>
                        </a:rPr>
                      </a:br>
                      <a:r>
                        <a:rPr lang="en-GB" b="1" baseline="0">
                          <a:solidFill>
                            <a:schemeClr val="tx1"/>
                          </a:solidFill>
                          <a:latin typeface="Letter-join Print Plus 2" panose="02000805000000020003" pitchFamily="50" charset="0"/>
                        </a:rPr>
                        <a:t>Mrs Govender </a:t>
                      </a:r>
                      <a:r>
                        <a:rPr lang="en-GB" baseline="0">
                          <a:solidFill>
                            <a:schemeClr val="tx1"/>
                          </a:solidFill>
                          <a:latin typeface="Letter-join Print Plus 2" panose="02000805000000020003" pitchFamily="50" charset="0"/>
                        </a:rPr>
                        <a:t>(All day Thursday &amp; Friday morning)</a:t>
                      </a:r>
                      <a:endParaRPr lang="en-GB">
                        <a:solidFill>
                          <a:schemeClr val="tx1"/>
                        </a:solidFill>
                        <a:latin typeface="Letter-join Print Plus 2" panose="02000805000000020003" pitchFamily="50" charset="0"/>
                      </a:endParaRPr>
                    </a:p>
                  </a:txBody>
                  <a:tcPr/>
                </a:tc>
                <a:tc>
                  <a:txBody>
                    <a:bodyPr/>
                    <a:lstStyle/>
                    <a:p>
                      <a:r>
                        <a:rPr lang="en-GB" b="1">
                          <a:solidFill>
                            <a:schemeClr val="tx1"/>
                          </a:solidFill>
                          <a:latin typeface="Letter-join Print Plus 2" panose="02000805000000020003" pitchFamily="50" charset="0"/>
                        </a:rPr>
                        <a:t>Mrs Kennerley</a:t>
                      </a:r>
                    </a:p>
                    <a:p>
                      <a:r>
                        <a:rPr lang="en-GB" b="1">
                          <a:solidFill>
                            <a:schemeClr val="tx1"/>
                          </a:solidFill>
                          <a:latin typeface="Letter-join Print Plus 2" panose="02000805000000020003" pitchFamily="50" charset="0"/>
                        </a:rPr>
                        <a:t/>
                      </a:r>
                      <a:br>
                        <a:rPr lang="en-GB" b="1">
                          <a:solidFill>
                            <a:schemeClr val="tx1"/>
                          </a:solidFill>
                          <a:latin typeface="Letter-join Print Plus 2" panose="02000805000000020003" pitchFamily="50" charset="0"/>
                        </a:rPr>
                      </a:br>
                      <a:r>
                        <a:rPr lang="en-GB" b="1">
                          <a:solidFill>
                            <a:schemeClr val="tx1"/>
                          </a:solidFill>
                          <a:latin typeface="Letter-join Print Plus 2" panose="02000805000000020003" pitchFamily="50" charset="0"/>
                        </a:rPr>
                        <a:t>Mrs</a:t>
                      </a:r>
                      <a:r>
                        <a:rPr lang="en-GB" b="1" baseline="0">
                          <a:solidFill>
                            <a:schemeClr val="tx1"/>
                          </a:solidFill>
                          <a:latin typeface="Letter-join Print Plus 2" panose="02000805000000020003" pitchFamily="50" charset="0"/>
                        </a:rPr>
                        <a:t> Mercer </a:t>
                      </a:r>
                      <a:r>
                        <a:rPr lang="en-GB" baseline="0">
                          <a:solidFill>
                            <a:schemeClr val="tx1"/>
                          </a:solidFill>
                          <a:latin typeface="Letter-join Print Plus 2" panose="02000805000000020003" pitchFamily="50" charset="0"/>
                        </a:rPr>
                        <a:t>(Monday afternoon)</a:t>
                      </a:r>
                      <a:endParaRPr lang="en-GB">
                        <a:solidFill>
                          <a:schemeClr val="tx1"/>
                        </a:solidFill>
                        <a:latin typeface="Letter-join Print Plus 2" panose="02000805000000020003" pitchFamily="50" charset="0"/>
                      </a:endParaRPr>
                    </a:p>
                  </a:txBody>
                  <a:tcPr/>
                </a:tc>
                <a:extLst>
                  <a:ext uri="{0D108BD9-81ED-4DB2-BD59-A6C34878D82A}">
                    <a16:rowId xmlns:a16="http://schemas.microsoft.com/office/drawing/2014/main" val="551263937"/>
                  </a:ext>
                </a:extLst>
              </a:tr>
              <a:tr h="370840">
                <a:tc>
                  <a:txBody>
                    <a:bodyPr/>
                    <a:lstStyle/>
                    <a:p>
                      <a:r>
                        <a:rPr lang="en-GB" b="1">
                          <a:solidFill>
                            <a:schemeClr val="tx1"/>
                          </a:solidFill>
                          <a:latin typeface="Letter-join Print Plus 2" panose="02000805000000020003" pitchFamily="50" charset="0"/>
                        </a:rPr>
                        <a:t>Mrs Birthwistle</a:t>
                      </a:r>
                      <a:br>
                        <a:rPr lang="en-GB" b="1">
                          <a:solidFill>
                            <a:schemeClr val="tx1"/>
                          </a:solidFill>
                          <a:latin typeface="Letter-join Print Plus 2" panose="02000805000000020003" pitchFamily="50" charset="0"/>
                        </a:rPr>
                      </a:br>
                      <a:r>
                        <a:rPr lang="en-GB" b="1">
                          <a:solidFill>
                            <a:schemeClr val="tx1"/>
                          </a:solidFill>
                          <a:latin typeface="Letter-join Print Plus 2" panose="02000805000000020003" pitchFamily="50" charset="0"/>
                        </a:rPr>
                        <a:t>Mrs Varo-Clement</a:t>
                      </a:r>
                    </a:p>
                  </a:txBody>
                  <a:tcPr/>
                </a:tc>
                <a:tc>
                  <a:txBody>
                    <a:bodyPr/>
                    <a:lstStyle/>
                    <a:p>
                      <a:r>
                        <a:rPr lang="en-GB" b="1">
                          <a:solidFill>
                            <a:schemeClr val="tx1"/>
                          </a:solidFill>
                          <a:latin typeface="Letter-join Print Plus 2" panose="02000805000000020003" pitchFamily="50" charset="0"/>
                        </a:rPr>
                        <a:t>Mrs Bolton</a:t>
                      </a:r>
                    </a:p>
                    <a:p>
                      <a:r>
                        <a:rPr lang="en-GB" b="1">
                          <a:solidFill>
                            <a:schemeClr val="tx1"/>
                          </a:solidFill>
                          <a:latin typeface="Letter-join Print Plus 2" panose="02000805000000020003" pitchFamily="50" charset="0"/>
                        </a:rPr>
                        <a:t>Mrs Hind</a:t>
                      </a:r>
                    </a:p>
                    <a:p>
                      <a:r>
                        <a:rPr lang="en-GB" b="1">
                          <a:solidFill>
                            <a:schemeClr val="tx1"/>
                          </a:solidFill>
                          <a:latin typeface="Letter-join Print Plus 2" panose="02000805000000020003" pitchFamily="50" charset="0"/>
                        </a:rPr>
                        <a:t>Mrs</a:t>
                      </a:r>
                      <a:r>
                        <a:rPr lang="en-GB" b="1" baseline="0">
                          <a:solidFill>
                            <a:schemeClr val="tx1"/>
                          </a:solidFill>
                          <a:latin typeface="Letter-join Print Plus 2" panose="02000805000000020003" pitchFamily="50" charset="0"/>
                        </a:rPr>
                        <a:t> Sharples</a:t>
                      </a:r>
                      <a:br>
                        <a:rPr lang="en-GB" b="1" baseline="0">
                          <a:solidFill>
                            <a:schemeClr val="tx1"/>
                          </a:solidFill>
                          <a:latin typeface="Letter-join Print Plus 2" panose="02000805000000020003" pitchFamily="50" charset="0"/>
                        </a:rPr>
                      </a:br>
                      <a:r>
                        <a:rPr lang="en-GB" b="1" baseline="0">
                          <a:solidFill>
                            <a:schemeClr val="tx1"/>
                          </a:solidFill>
                          <a:latin typeface="Letter-join Print Plus 2" panose="02000805000000020003" pitchFamily="50" charset="0"/>
                        </a:rPr>
                        <a:t>Miss Hill</a:t>
                      </a:r>
                      <a:endParaRPr lang="en-GB" b="1">
                        <a:solidFill>
                          <a:schemeClr val="tx1"/>
                        </a:solidFill>
                        <a:latin typeface="Letter-join Print Plus 2" panose="02000805000000020003" pitchFamily="50" charset="0"/>
                      </a:endParaRPr>
                    </a:p>
                  </a:txBody>
                  <a:tcPr/>
                </a:tc>
                <a:tc>
                  <a:txBody>
                    <a:bodyPr/>
                    <a:lstStyle/>
                    <a:p>
                      <a:r>
                        <a:rPr lang="en-GB" b="1">
                          <a:solidFill>
                            <a:schemeClr val="tx1"/>
                          </a:solidFill>
                          <a:latin typeface="Letter-join Print Plus 2" panose="02000805000000020003" pitchFamily="50" charset="0"/>
                        </a:rPr>
                        <a:t>Miss Wilkinson</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1">
                          <a:solidFill>
                            <a:schemeClr val="tx1"/>
                          </a:solidFill>
                          <a:latin typeface="Letter-join Print Plus 2" panose="02000805000000020003" pitchFamily="50" charset="0"/>
                        </a:rPr>
                        <a:t>Mrs</a:t>
                      </a:r>
                      <a:r>
                        <a:rPr lang="en-GB" b="1" baseline="0">
                          <a:solidFill>
                            <a:schemeClr val="tx1"/>
                          </a:solidFill>
                          <a:latin typeface="Letter-join Print Plus 2" panose="02000805000000020003" pitchFamily="50" charset="0"/>
                        </a:rPr>
                        <a:t> Sharples</a:t>
                      </a:r>
                      <a:br>
                        <a:rPr lang="en-GB" b="1" baseline="0">
                          <a:solidFill>
                            <a:schemeClr val="tx1"/>
                          </a:solidFill>
                          <a:latin typeface="Letter-join Print Plus 2" panose="02000805000000020003" pitchFamily="50" charset="0"/>
                        </a:rPr>
                      </a:br>
                      <a:r>
                        <a:rPr lang="en-GB" b="1" baseline="0">
                          <a:solidFill>
                            <a:schemeClr val="tx1"/>
                          </a:solidFill>
                          <a:latin typeface="Letter-join Print Plus 2" panose="02000805000000020003" pitchFamily="50" charset="0"/>
                        </a:rPr>
                        <a:t>Miss Hill</a:t>
                      </a:r>
                      <a:endParaRPr lang="en-GB" b="1">
                        <a:solidFill>
                          <a:schemeClr val="tx1"/>
                        </a:solidFill>
                        <a:latin typeface="Letter-join Print Plus 2" panose="02000805000000020003" pitchFamily="50" charset="0"/>
                      </a:endParaRPr>
                    </a:p>
                    <a:p>
                      <a:endParaRPr lang="en-GB" b="1">
                        <a:solidFill>
                          <a:schemeClr val="tx1"/>
                        </a:solidFill>
                        <a:latin typeface="Letter-join Print Plus 2" panose="02000805000000020003" pitchFamily="50" charset="0"/>
                      </a:endParaRPr>
                    </a:p>
                  </a:txBody>
                  <a:tcPr/>
                </a:tc>
                <a:extLst>
                  <a:ext uri="{0D108BD9-81ED-4DB2-BD59-A6C34878D82A}">
                    <a16:rowId xmlns:a16="http://schemas.microsoft.com/office/drawing/2014/main" val="2093722781"/>
                  </a:ext>
                </a:extLst>
              </a:tr>
              <a:tr h="370840">
                <a:tc gridSpan="3">
                  <a:txBody>
                    <a:bodyPr/>
                    <a:lstStyle/>
                    <a:p>
                      <a:r>
                        <a:rPr lang="en-GB" b="1">
                          <a:solidFill>
                            <a:schemeClr val="tx1"/>
                          </a:solidFill>
                          <a:latin typeface="Letter-join Print Plus 2" panose="02000805000000020003" pitchFamily="50" charset="0"/>
                        </a:rPr>
                        <a:t>Miss Palmieri </a:t>
                      </a:r>
                      <a:r>
                        <a:rPr lang="en-GB">
                          <a:solidFill>
                            <a:schemeClr val="tx1"/>
                          </a:solidFill>
                          <a:latin typeface="Letter-join Print Plus 2" panose="02000805000000020003" pitchFamily="50" charset="0"/>
                        </a:rPr>
                        <a:t>also teaches Computing for each class.</a:t>
                      </a:r>
                    </a:p>
                    <a:p>
                      <a:r>
                        <a:rPr lang="en-GB">
                          <a:solidFill>
                            <a:schemeClr val="tx1"/>
                          </a:solidFill>
                          <a:latin typeface="Letter-join Print Plus 2" panose="02000805000000020003" pitchFamily="50" charset="0"/>
                        </a:rPr>
                        <a:t>Holly (Thursday</a:t>
                      </a:r>
                      <a:r>
                        <a:rPr lang="en-GB" baseline="0">
                          <a:solidFill>
                            <a:schemeClr val="tx1"/>
                          </a:solidFill>
                          <a:latin typeface="Letter-join Print Plus 2" panose="02000805000000020003" pitchFamily="50" charset="0"/>
                        </a:rPr>
                        <a:t> mornings)</a:t>
                      </a:r>
                      <a:br>
                        <a:rPr lang="en-GB" baseline="0">
                          <a:solidFill>
                            <a:schemeClr val="tx1"/>
                          </a:solidFill>
                          <a:latin typeface="Letter-join Print Plus 2" panose="02000805000000020003" pitchFamily="50" charset="0"/>
                        </a:rPr>
                      </a:br>
                      <a:r>
                        <a:rPr lang="en-GB" baseline="0">
                          <a:solidFill>
                            <a:schemeClr val="tx1"/>
                          </a:solidFill>
                          <a:latin typeface="Letter-join Print Plus 2" panose="02000805000000020003" pitchFamily="50" charset="0"/>
                        </a:rPr>
                        <a:t>Horse Chestnut (Thursday afternoons)</a:t>
                      </a:r>
                      <a:br>
                        <a:rPr lang="en-GB" baseline="0">
                          <a:solidFill>
                            <a:schemeClr val="tx1"/>
                          </a:solidFill>
                          <a:latin typeface="Letter-join Print Plus 2" panose="02000805000000020003" pitchFamily="50" charset="0"/>
                        </a:rPr>
                      </a:br>
                      <a:r>
                        <a:rPr lang="en-GB" baseline="0">
                          <a:solidFill>
                            <a:schemeClr val="tx1"/>
                          </a:solidFill>
                          <a:latin typeface="Letter-join Print Plus 2" panose="02000805000000020003" pitchFamily="50" charset="0"/>
                        </a:rPr>
                        <a:t>Pine (Tuesday afternoons)</a:t>
                      </a:r>
                      <a:endParaRPr lang="en-GB">
                        <a:solidFill>
                          <a:schemeClr val="tx1"/>
                        </a:solidFill>
                        <a:latin typeface="Letter-join Print Plus 2" panose="02000805000000020003" pitchFamily="50" charset="0"/>
                      </a:endParaRPr>
                    </a:p>
                  </a:txBody>
                  <a:tcPr/>
                </a:tc>
                <a:tc hMerge="1">
                  <a:txBody>
                    <a:bodyPr/>
                    <a:lstStyle/>
                    <a:p>
                      <a:endParaRPr lang="en-GB">
                        <a:solidFill>
                          <a:schemeClr val="tx1"/>
                        </a:solidFill>
                        <a:latin typeface="Letter-join Print Plus 2" panose="02000805000000020003" pitchFamily="50" charset="0"/>
                      </a:endParaRPr>
                    </a:p>
                  </a:txBody>
                  <a:tcPr/>
                </a:tc>
                <a:tc hMerge="1">
                  <a:txBody>
                    <a:bodyPr/>
                    <a:lstStyle/>
                    <a:p>
                      <a:endParaRPr lang="en-GB">
                        <a:solidFill>
                          <a:schemeClr val="tx1"/>
                        </a:solidFill>
                        <a:latin typeface="Letter-join Print Plus 2" panose="02000805000000020003" pitchFamily="50" charset="0"/>
                      </a:endParaRPr>
                    </a:p>
                  </a:txBody>
                  <a:tcPr/>
                </a:tc>
                <a:extLst>
                  <a:ext uri="{0D108BD9-81ED-4DB2-BD59-A6C34878D82A}">
                    <a16:rowId xmlns:a16="http://schemas.microsoft.com/office/drawing/2014/main" val="665775293"/>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848012865"/>
              </p:ext>
            </p:extLst>
          </p:nvPr>
        </p:nvGraphicFramePr>
        <p:xfrm>
          <a:off x="8925169" y="1001020"/>
          <a:ext cx="2909277" cy="1833880"/>
        </p:xfrm>
        <a:graphic>
          <a:graphicData uri="http://schemas.openxmlformats.org/drawingml/2006/table">
            <a:tbl>
              <a:tblPr firstRow="1" bandRow="1">
                <a:tableStyleId>{5C22544A-7EE6-4342-B048-85BDC9FD1C3A}</a:tableStyleId>
              </a:tblPr>
              <a:tblGrid>
                <a:gridCol w="2909277">
                  <a:extLst>
                    <a:ext uri="{9D8B030D-6E8A-4147-A177-3AD203B41FA5}">
                      <a16:colId xmlns:a16="http://schemas.microsoft.com/office/drawing/2014/main" val="3943841830"/>
                    </a:ext>
                  </a:extLst>
                </a:gridCol>
              </a:tblGrid>
              <a:tr h="370840">
                <a:tc>
                  <a:txBody>
                    <a:bodyPr/>
                    <a:lstStyle/>
                    <a:p>
                      <a:r>
                        <a:rPr lang="en-GB">
                          <a:latin typeface="Letter-join Print Plus 2" panose="02000805000000020003" pitchFamily="50" charset="0"/>
                        </a:rPr>
                        <a:t>Door Duty</a:t>
                      </a:r>
                    </a:p>
                  </a:txBody>
                  <a:tcPr/>
                </a:tc>
                <a:extLst>
                  <a:ext uri="{0D108BD9-81ED-4DB2-BD59-A6C34878D82A}">
                    <a16:rowId xmlns:a16="http://schemas.microsoft.com/office/drawing/2014/main" val="584056922"/>
                  </a:ext>
                </a:extLst>
              </a:tr>
              <a:tr h="370840">
                <a:tc>
                  <a:txBody>
                    <a:bodyPr/>
                    <a:lstStyle/>
                    <a:p>
                      <a:r>
                        <a:rPr lang="en-GB">
                          <a:latin typeface="Letter-join Print Plus 2" panose="02000805000000020003" pitchFamily="50" charset="0"/>
                        </a:rPr>
                        <a:t>Mon</a:t>
                      </a:r>
                      <a:r>
                        <a:rPr lang="en-GB" baseline="0">
                          <a:latin typeface="Letter-join Print Plus 2" panose="02000805000000020003" pitchFamily="50" charset="0"/>
                        </a:rPr>
                        <a:t> – Miss Zak</a:t>
                      </a:r>
                    </a:p>
                    <a:p>
                      <a:r>
                        <a:rPr lang="en-GB" baseline="0">
                          <a:latin typeface="Letter-join Print Plus 2" panose="02000805000000020003" pitchFamily="50" charset="0"/>
                        </a:rPr>
                        <a:t>Tue – Mrs Birthwistle</a:t>
                      </a:r>
                      <a:br>
                        <a:rPr lang="en-GB" baseline="0">
                          <a:latin typeface="Letter-join Print Plus 2" panose="02000805000000020003" pitchFamily="50" charset="0"/>
                        </a:rPr>
                      </a:br>
                      <a:r>
                        <a:rPr lang="en-GB" baseline="0">
                          <a:latin typeface="Letter-join Print Plus 2" panose="02000805000000020003" pitchFamily="50" charset="0"/>
                        </a:rPr>
                        <a:t>Wed – Miss Markham</a:t>
                      </a:r>
                      <a:br>
                        <a:rPr lang="en-GB" baseline="0">
                          <a:latin typeface="Letter-join Print Plus 2" panose="02000805000000020003" pitchFamily="50" charset="0"/>
                        </a:rPr>
                      </a:br>
                      <a:r>
                        <a:rPr lang="en-GB" baseline="0">
                          <a:latin typeface="Letter-join Print Plus 2" panose="02000805000000020003" pitchFamily="50" charset="0"/>
                        </a:rPr>
                        <a:t>Thu – Mrs Bolton</a:t>
                      </a:r>
                    </a:p>
                    <a:p>
                      <a:r>
                        <a:rPr lang="en-GB" baseline="0">
                          <a:latin typeface="Letter-join Print Plus 2" panose="02000805000000020003" pitchFamily="50" charset="0"/>
                        </a:rPr>
                        <a:t>Fri – Miss Wilkinson</a:t>
                      </a:r>
                      <a:endParaRPr lang="en-GB">
                        <a:latin typeface="Letter-join Print Plus 2" panose="02000805000000020003" pitchFamily="50" charset="0"/>
                      </a:endParaRPr>
                    </a:p>
                  </a:txBody>
                  <a:tcPr/>
                </a:tc>
                <a:extLst>
                  <a:ext uri="{0D108BD9-81ED-4DB2-BD59-A6C34878D82A}">
                    <a16:rowId xmlns:a16="http://schemas.microsoft.com/office/drawing/2014/main" val="3332523431"/>
                  </a:ext>
                </a:extLst>
              </a:tr>
            </a:tbl>
          </a:graphicData>
        </a:graphic>
      </p:graphicFrame>
    </p:spTree>
    <p:extLst>
      <p:ext uri="{BB962C8B-B14F-4D97-AF65-F5344CB8AC3E}">
        <p14:creationId xmlns:p14="http://schemas.microsoft.com/office/powerpoint/2010/main" val="21895363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2746856" y="276888"/>
            <a:ext cx="4588179"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Communication</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0" name="Picture 2" descr="Here To Help Stock Illustrations – 575 Here To Help Stock Illustrations,  Vectors &amp; Clipart - Dreamsti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375" y="1644984"/>
            <a:ext cx="4184315" cy="418431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p:cNvGraphicFramePr>
            <a:graphicFrameLocks noGrp="1"/>
          </p:cNvGraphicFramePr>
          <p:nvPr>
            <p:extLst>
              <p:ext uri="{D42A27DB-BD31-4B8C-83A1-F6EECF244321}">
                <p14:modId xmlns:p14="http://schemas.microsoft.com/office/powerpoint/2010/main" val="2618779573"/>
              </p:ext>
            </p:extLst>
          </p:nvPr>
        </p:nvGraphicFramePr>
        <p:xfrm>
          <a:off x="4801773" y="1644984"/>
          <a:ext cx="4785171" cy="1636304"/>
        </p:xfrm>
        <a:graphic>
          <a:graphicData uri="http://schemas.openxmlformats.org/drawingml/2006/table">
            <a:tbl>
              <a:tblPr firstRow="1" bandRow="1">
                <a:tableStyleId>{5C22544A-7EE6-4342-B048-85BDC9FD1C3A}</a:tableStyleId>
              </a:tblPr>
              <a:tblGrid>
                <a:gridCol w="1595057">
                  <a:extLst>
                    <a:ext uri="{9D8B030D-6E8A-4147-A177-3AD203B41FA5}">
                      <a16:colId xmlns:a16="http://schemas.microsoft.com/office/drawing/2014/main" val="533778256"/>
                    </a:ext>
                  </a:extLst>
                </a:gridCol>
                <a:gridCol w="1595057">
                  <a:extLst>
                    <a:ext uri="{9D8B030D-6E8A-4147-A177-3AD203B41FA5}">
                      <a16:colId xmlns:a16="http://schemas.microsoft.com/office/drawing/2014/main" val="3889658564"/>
                    </a:ext>
                  </a:extLst>
                </a:gridCol>
                <a:gridCol w="1595057">
                  <a:extLst>
                    <a:ext uri="{9D8B030D-6E8A-4147-A177-3AD203B41FA5}">
                      <a16:colId xmlns:a16="http://schemas.microsoft.com/office/drawing/2014/main" val="250640"/>
                    </a:ext>
                  </a:extLst>
                </a:gridCol>
              </a:tblGrid>
              <a:tr h="447584">
                <a:tc>
                  <a:txBody>
                    <a:bodyPr/>
                    <a:lstStyle/>
                    <a:p>
                      <a:r>
                        <a:rPr lang="en-GB">
                          <a:latin typeface="Letter-join Print Plus 2" panose="02000805000000020003" pitchFamily="50" charset="0"/>
                        </a:rPr>
                        <a:t>Autumn</a:t>
                      </a:r>
                    </a:p>
                  </a:txBody>
                  <a:tcPr/>
                </a:tc>
                <a:tc>
                  <a:txBody>
                    <a:bodyPr/>
                    <a:lstStyle/>
                    <a:p>
                      <a:r>
                        <a:rPr lang="en-GB">
                          <a:latin typeface="Letter-join Print Plus 2" panose="02000805000000020003" pitchFamily="50" charset="0"/>
                        </a:rPr>
                        <a:t>Spring</a:t>
                      </a:r>
                    </a:p>
                  </a:txBody>
                  <a:tcPr/>
                </a:tc>
                <a:tc>
                  <a:txBody>
                    <a:bodyPr/>
                    <a:lstStyle/>
                    <a:p>
                      <a:r>
                        <a:rPr lang="en-GB">
                          <a:latin typeface="Letter-join Print Plus 2" panose="02000805000000020003" pitchFamily="50" charset="0"/>
                        </a:rPr>
                        <a:t>Summer</a:t>
                      </a:r>
                    </a:p>
                  </a:txBody>
                  <a:tcPr/>
                </a:tc>
                <a:extLst>
                  <a:ext uri="{0D108BD9-81ED-4DB2-BD59-A6C34878D82A}">
                    <a16:rowId xmlns:a16="http://schemas.microsoft.com/office/drawing/2014/main" val="704066647"/>
                  </a:ext>
                </a:extLst>
              </a:tr>
              <a:tr h="370840">
                <a:tc>
                  <a:txBody>
                    <a:bodyPr/>
                    <a:lstStyle/>
                    <a:p>
                      <a:r>
                        <a:rPr lang="en-GB">
                          <a:latin typeface="Letter-join Print Plus 2" panose="02000805000000020003" pitchFamily="50" charset="0"/>
                        </a:rPr>
                        <a:t>Parents’ Evening</a:t>
                      </a:r>
                    </a:p>
                    <a:p>
                      <a:endParaRPr lang="en-GB">
                        <a:latin typeface="Letter-join Print Plus 2" panose="02000805000000020003" pitchFamily="50" charset="0"/>
                      </a:endParaRPr>
                    </a:p>
                    <a:p>
                      <a:r>
                        <a:rPr lang="en-GB">
                          <a:latin typeface="Letter-join Print Plus 2" panose="02000805000000020003" pitchFamily="50" charset="0"/>
                        </a:rPr>
                        <a:t>Short Report</a:t>
                      </a:r>
                    </a:p>
                  </a:txBody>
                  <a:tcPr/>
                </a:tc>
                <a:tc>
                  <a:txBody>
                    <a:bodyPr/>
                    <a:lstStyle/>
                    <a:p>
                      <a:r>
                        <a:rPr lang="en-GB">
                          <a:latin typeface="Letter-join Print Plus 2" panose="02000805000000020003" pitchFamily="50" charset="0"/>
                        </a:rPr>
                        <a:t>Parents’ Evening</a:t>
                      </a:r>
                    </a:p>
                    <a:p>
                      <a:endParaRPr lang="en-GB">
                        <a:latin typeface="Letter-join Print Plus 2" panose="02000805000000020003" pitchFamily="50" charset="0"/>
                      </a:endParaRPr>
                    </a:p>
                    <a:p>
                      <a:r>
                        <a:rPr lang="en-GB">
                          <a:latin typeface="Letter-join Print Plus 2" panose="02000805000000020003" pitchFamily="50" charset="0"/>
                        </a:rPr>
                        <a:t>Short Report</a:t>
                      </a:r>
                    </a:p>
                  </a:txBody>
                  <a:tcPr/>
                </a:tc>
                <a:tc>
                  <a:txBody>
                    <a:bodyPr/>
                    <a:lstStyle/>
                    <a:p>
                      <a:r>
                        <a:rPr lang="en-GB">
                          <a:latin typeface="Letter-join Print Plus 2" panose="02000805000000020003" pitchFamily="50" charset="0"/>
                        </a:rPr>
                        <a:t>Long Report</a:t>
                      </a:r>
                    </a:p>
                  </a:txBody>
                  <a:tcPr/>
                </a:tc>
                <a:extLst>
                  <a:ext uri="{0D108BD9-81ED-4DB2-BD59-A6C34878D82A}">
                    <a16:rowId xmlns:a16="http://schemas.microsoft.com/office/drawing/2014/main" val="1986790195"/>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198414994"/>
              </p:ext>
            </p:extLst>
          </p:nvPr>
        </p:nvGraphicFramePr>
        <p:xfrm>
          <a:off x="4801773" y="3737141"/>
          <a:ext cx="3295942" cy="1910624"/>
        </p:xfrm>
        <a:graphic>
          <a:graphicData uri="http://schemas.openxmlformats.org/drawingml/2006/table">
            <a:tbl>
              <a:tblPr firstRow="1" bandRow="1">
                <a:tableStyleId>{5C22544A-7EE6-4342-B048-85BDC9FD1C3A}</a:tableStyleId>
              </a:tblPr>
              <a:tblGrid>
                <a:gridCol w="3295942">
                  <a:extLst>
                    <a:ext uri="{9D8B030D-6E8A-4147-A177-3AD203B41FA5}">
                      <a16:colId xmlns:a16="http://schemas.microsoft.com/office/drawing/2014/main" val="533778256"/>
                    </a:ext>
                  </a:extLst>
                </a:gridCol>
              </a:tblGrid>
              <a:tr h="447584">
                <a:tc>
                  <a:txBody>
                    <a:bodyPr/>
                    <a:lstStyle/>
                    <a:p>
                      <a:r>
                        <a:rPr lang="en-GB">
                          <a:latin typeface="Letter-join Print Plus 2" panose="02000805000000020003" pitchFamily="50" charset="0"/>
                        </a:rPr>
                        <a:t>Ongoing</a:t>
                      </a:r>
                    </a:p>
                  </a:txBody>
                  <a:tcPr/>
                </a:tc>
                <a:extLst>
                  <a:ext uri="{0D108BD9-81ED-4DB2-BD59-A6C34878D82A}">
                    <a16:rowId xmlns:a16="http://schemas.microsoft.com/office/drawing/2014/main" val="704066647"/>
                  </a:ext>
                </a:extLst>
              </a:tr>
              <a:tr h="370840">
                <a:tc>
                  <a:txBody>
                    <a:bodyPr/>
                    <a:lstStyle/>
                    <a:p>
                      <a:r>
                        <a:rPr lang="en-GB">
                          <a:latin typeface="Letter-join Print Plus 2" panose="02000805000000020003" pitchFamily="50" charset="0"/>
                        </a:rPr>
                        <a:t>Owl Board</a:t>
                      </a:r>
                      <a:br>
                        <a:rPr lang="en-GB">
                          <a:latin typeface="Letter-join Print Plus 2" panose="02000805000000020003" pitchFamily="50" charset="0"/>
                        </a:rPr>
                      </a:br>
                      <a:r>
                        <a:rPr lang="en-GB">
                          <a:latin typeface="Letter-join Print Plus 2" panose="02000805000000020003" pitchFamily="50" charset="0"/>
                        </a:rPr>
                        <a:t>Topic Newsletter</a:t>
                      </a:r>
                    </a:p>
                    <a:p>
                      <a:r>
                        <a:rPr lang="en-GB">
                          <a:latin typeface="Letter-join Print Plus 2" panose="02000805000000020003" pitchFamily="50" charset="0"/>
                        </a:rPr>
                        <a:t>School Website</a:t>
                      </a:r>
                      <a:br>
                        <a:rPr lang="en-GB">
                          <a:latin typeface="Letter-join Print Plus 2" panose="02000805000000020003" pitchFamily="50" charset="0"/>
                        </a:rPr>
                      </a:br>
                      <a:r>
                        <a:rPr lang="en-GB">
                          <a:latin typeface="Letter-join Print Plus 2" panose="02000805000000020003" pitchFamily="50" charset="0"/>
                        </a:rPr>
                        <a:t>Parent Pay</a:t>
                      </a:r>
                      <a:br>
                        <a:rPr lang="en-GB">
                          <a:latin typeface="Letter-join Print Plus 2" panose="02000805000000020003" pitchFamily="50" charset="0"/>
                        </a:rPr>
                      </a:br>
                      <a:r>
                        <a:rPr lang="en-GB">
                          <a:latin typeface="Letter-join Print Plus 2" panose="02000805000000020003" pitchFamily="50" charset="0"/>
                        </a:rPr>
                        <a:t>Pick Up &amp; Drop Off</a:t>
                      </a:r>
                    </a:p>
                  </a:txBody>
                  <a:tcPr/>
                </a:tc>
                <a:extLst>
                  <a:ext uri="{0D108BD9-81ED-4DB2-BD59-A6C34878D82A}">
                    <a16:rowId xmlns:a16="http://schemas.microsoft.com/office/drawing/2014/main" val="1986790195"/>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61741734"/>
              </p:ext>
            </p:extLst>
          </p:nvPr>
        </p:nvGraphicFramePr>
        <p:xfrm>
          <a:off x="155575" y="6006903"/>
          <a:ext cx="9726979" cy="731520"/>
        </p:xfrm>
        <a:graphic>
          <a:graphicData uri="http://schemas.openxmlformats.org/drawingml/2006/table">
            <a:tbl>
              <a:tblPr firstRow="1" bandRow="1">
                <a:tableStyleId>{5C22544A-7EE6-4342-B048-85BDC9FD1C3A}</a:tableStyleId>
              </a:tblPr>
              <a:tblGrid>
                <a:gridCol w="9726979">
                  <a:extLst>
                    <a:ext uri="{9D8B030D-6E8A-4147-A177-3AD203B41FA5}">
                      <a16:colId xmlns:a16="http://schemas.microsoft.com/office/drawing/2014/main" val="533778256"/>
                    </a:ext>
                  </a:extLst>
                </a:gridCol>
              </a:tblGrid>
              <a:tr h="370840">
                <a:tc>
                  <a:txBody>
                    <a:bodyPr/>
                    <a:lstStyle/>
                    <a:p>
                      <a:pPr algn="ctr"/>
                      <a:r>
                        <a:rPr lang="en-GB" sz="1400">
                          <a:solidFill>
                            <a:srgbClr val="FFFF00"/>
                          </a:solidFill>
                          <a:latin typeface="Letter-join Print Plus 2" panose="02000805000000020003" pitchFamily="50" charset="0"/>
                        </a:rPr>
                        <a:t>CLASS</a:t>
                      </a:r>
                      <a:r>
                        <a:rPr lang="en-GB" sz="1400" baseline="0">
                          <a:solidFill>
                            <a:srgbClr val="FFFF00"/>
                          </a:solidFill>
                          <a:latin typeface="Letter-join Print Plus 2" panose="02000805000000020003" pitchFamily="50" charset="0"/>
                        </a:rPr>
                        <a:t> </a:t>
                      </a:r>
                      <a:r>
                        <a:rPr lang="en-GB" sz="1400">
                          <a:solidFill>
                            <a:srgbClr val="FFFF00"/>
                          </a:solidFill>
                          <a:latin typeface="Letter-join Print Plus 2" panose="02000805000000020003" pitchFamily="50" charset="0"/>
                        </a:rPr>
                        <a:t>EMAILS ARE TO BE USED FOR SHARING LEARNING. ANY URGENT MESSAGES SHOULD BE</a:t>
                      </a:r>
                      <a:r>
                        <a:rPr lang="en-GB" sz="1400" baseline="0">
                          <a:solidFill>
                            <a:srgbClr val="FFFF00"/>
                          </a:solidFill>
                          <a:latin typeface="Letter-join Print Plus 2" panose="02000805000000020003" pitchFamily="50" charset="0"/>
                        </a:rPr>
                        <a:t> ADDRESSED VIA THE OFFICE OR ON DROP OFF / PICK UP. THEY ARE NOT ALWAYS SEEN ON THE SAME DAY.</a:t>
                      </a:r>
                      <a:endParaRPr lang="en-GB" sz="1400">
                        <a:solidFill>
                          <a:srgbClr val="FFFF00"/>
                        </a:solidFill>
                        <a:latin typeface="Letter-join Print Plus 2" panose="02000805000000020003" pitchFamily="50" charset="0"/>
                      </a:endParaRPr>
                    </a:p>
                  </a:txBody>
                  <a:tcPr/>
                </a:tc>
                <a:extLst>
                  <a:ext uri="{0D108BD9-81ED-4DB2-BD59-A6C34878D82A}">
                    <a16:rowId xmlns:a16="http://schemas.microsoft.com/office/drawing/2014/main" val="1986790195"/>
                  </a:ext>
                </a:extLst>
              </a:tr>
            </a:tbl>
          </a:graphicData>
        </a:graphic>
      </p:graphicFrame>
    </p:spTree>
    <p:extLst>
      <p:ext uri="{BB962C8B-B14F-4D97-AF65-F5344CB8AC3E}">
        <p14:creationId xmlns:p14="http://schemas.microsoft.com/office/powerpoint/2010/main" val="1087741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3096121" y="276888"/>
            <a:ext cx="3889655"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New Website</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 name="Picture 1"/>
          <p:cNvPicPr>
            <a:picLocks noChangeAspect="1"/>
          </p:cNvPicPr>
          <p:nvPr/>
        </p:nvPicPr>
        <p:blipFill>
          <a:blip r:embed="rId3"/>
          <a:stretch>
            <a:fillRect/>
          </a:stretch>
        </p:blipFill>
        <p:spPr>
          <a:xfrm>
            <a:off x="835269" y="1645902"/>
            <a:ext cx="8968154" cy="4364693"/>
          </a:xfrm>
          <a:prstGeom prst="rect">
            <a:avLst/>
          </a:prstGeom>
        </p:spPr>
      </p:pic>
      <p:graphicFrame>
        <p:nvGraphicFramePr>
          <p:cNvPr id="10" name="Table 9"/>
          <p:cNvGraphicFramePr>
            <a:graphicFrameLocks noGrp="1"/>
          </p:cNvGraphicFramePr>
          <p:nvPr>
            <p:extLst>
              <p:ext uri="{D42A27DB-BD31-4B8C-83A1-F6EECF244321}">
                <p14:modId xmlns:p14="http://schemas.microsoft.com/office/powerpoint/2010/main" val="3058505177"/>
              </p:ext>
            </p:extLst>
          </p:nvPr>
        </p:nvGraphicFramePr>
        <p:xfrm>
          <a:off x="8503138" y="458538"/>
          <a:ext cx="2909277" cy="741680"/>
        </p:xfrm>
        <a:graphic>
          <a:graphicData uri="http://schemas.openxmlformats.org/drawingml/2006/table">
            <a:tbl>
              <a:tblPr firstRow="1" bandRow="1">
                <a:tableStyleId>{5C22544A-7EE6-4342-B048-85BDC9FD1C3A}</a:tableStyleId>
              </a:tblPr>
              <a:tblGrid>
                <a:gridCol w="2909277">
                  <a:extLst>
                    <a:ext uri="{9D8B030D-6E8A-4147-A177-3AD203B41FA5}">
                      <a16:colId xmlns:a16="http://schemas.microsoft.com/office/drawing/2014/main" val="3943841830"/>
                    </a:ext>
                  </a:extLst>
                </a:gridCol>
              </a:tblGrid>
              <a:tr h="370840">
                <a:tc>
                  <a:txBody>
                    <a:bodyPr/>
                    <a:lstStyle/>
                    <a:p>
                      <a:r>
                        <a:rPr lang="en-GB">
                          <a:latin typeface="Letter-join Print Plus 2" panose="02000805000000020003" pitchFamily="50" charset="0"/>
                        </a:rPr>
                        <a:t>Children</a:t>
                      </a:r>
                      <a:r>
                        <a:rPr lang="en-GB" baseline="0">
                          <a:latin typeface="Letter-join Print Plus 2" panose="02000805000000020003" pitchFamily="50" charset="0"/>
                        </a:rPr>
                        <a:t> -&gt; Class Pages</a:t>
                      </a:r>
                      <a:endParaRPr lang="en-GB">
                        <a:latin typeface="Letter-join Print Plus 2" panose="02000805000000020003" pitchFamily="50" charset="0"/>
                      </a:endParaRPr>
                    </a:p>
                  </a:txBody>
                  <a:tcPr/>
                </a:tc>
                <a:extLst>
                  <a:ext uri="{0D108BD9-81ED-4DB2-BD59-A6C34878D82A}">
                    <a16:rowId xmlns:a16="http://schemas.microsoft.com/office/drawing/2014/main" val="3332523431"/>
                  </a:ext>
                </a:extLst>
              </a:tr>
              <a:tr h="370840">
                <a:tc>
                  <a:txBody>
                    <a:bodyPr/>
                    <a:lstStyle/>
                    <a:p>
                      <a:r>
                        <a:rPr lang="en-GB">
                          <a:latin typeface="Letter-join Print Plus 2" panose="02000805000000020003" pitchFamily="50" charset="0"/>
                        </a:rPr>
                        <a:t>Blog Style Updates</a:t>
                      </a:r>
                    </a:p>
                  </a:txBody>
                  <a:tcPr/>
                </a:tc>
                <a:extLst>
                  <a:ext uri="{0D108BD9-81ED-4DB2-BD59-A6C34878D82A}">
                    <a16:rowId xmlns:a16="http://schemas.microsoft.com/office/drawing/2014/main" val="3488538506"/>
                  </a:ext>
                </a:extLst>
              </a:tr>
            </a:tbl>
          </a:graphicData>
        </a:graphic>
      </p:graphicFrame>
    </p:spTree>
    <p:extLst>
      <p:ext uri="{BB962C8B-B14F-4D97-AF65-F5344CB8AC3E}">
        <p14:creationId xmlns:p14="http://schemas.microsoft.com/office/powerpoint/2010/main" val="2606222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4700109" y="285680"/>
            <a:ext cx="1367426"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DSL</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Rectangle 2"/>
          <p:cNvSpPr/>
          <p:nvPr/>
        </p:nvSpPr>
        <p:spPr>
          <a:xfrm>
            <a:off x="691661" y="1327448"/>
            <a:ext cx="9384323" cy="5016758"/>
          </a:xfrm>
          <a:prstGeom prst="rect">
            <a:avLst/>
          </a:prstGeom>
        </p:spPr>
        <p:txBody>
          <a:bodyPr wrap="square">
            <a:spAutoFit/>
          </a:bodyPr>
          <a:lstStyle/>
          <a:p>
            <a:r>
              <a:rPr lang="en-GB" sz="4000">
                <a:latin typeface="Letter-join Print Plus 2" panose="02000805000000020003" pitchFamily="50" charset="0"/>
              </a:rPr>
              <a:t>In school, we are fortunate to have 5 ‘Designated Safeguarding Leaders’</a:t>
            </a:r>
          </a:p>
          <a:p>
            <a:endParaRPr lang="en-GB" sz="4000">
              <a:latin typeface="Letter-join Print Plus 2" panose="02000805000000020003" pitchFamily="50" charset="0"/>
            </a:endParaRPr>
          </a:p>
          <a:p>
            <a:r>
              <a:rPr lang="en-GB" sz="4000">
                <a:latin typeface="Letter-join Print Plus 2" panose="02000805000000020003" pitchFamily="50" charset="0"/>
              </a:rPr>
              <a:t>Mrs Nunns</a:t>
            </a:r>
          </a:p>
          <a:p>
            <a:r>
              <a:rPr lang="en-GB" sz="4000">
                <a:latin typeface="Letter-join Print Plus 2" panose="02000805000000020003" pitchFamily="50" charset="0"/>
              </a:rPr>
              <a:t>Mrs Mercer</a:t>
            </a:r>
          </a:p>
          <a:p>
            <a:r>
              <a:rPr lang="en-GB" sz="4000">
                <a:latin typeface="Letter-join Print Plus 2" panose="02000805000000020003" pitchFamily="50" charset="0"/>
              </a:rPr>
              <a:t>Mr Morris </a:t>
            </a:r>
          </a:p>
          <a:p>
            <a:r>
              <a:rPr lang="en-GB" sz="4000">
                <a:latin typeface="Letter-join Print Plus 2" panose="02000805000000020003" pitchFamily="50" charset="0"/>
              </a:rPr>
              <a:t>Mrs Schofield</a:t>
            </a:r>
          </a:p>
          <a:p>
            <a:r>
              <a:rPr lang="en-GB" sz="4000">
                <a:latin typeface="Letter-join Print Plus 2" panose="02000805000000020003" pitchFamily="50" charset="0"/>
              </a:rPr>
              <a:t>Miss Markham</a:t>
            </a:r>
          </a:p>
        </p:txBody>
      </p:sp>
    </p:spTree>
    <p:extLst>
      <p:ext uri="{BB962C8B-B14F-4D97-AF65-F5344CB8AC3E}">
        <p14:creationId xmlns:p14="http://schemas.microsoft.com/office/powerpoint/2010/main" val="26200369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3924706" y="285680"/>
            <a:ext cx="2918236"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Governors</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Rectangle 2"/>
          <p:cNvSpPr/>
          <p:nvPr/>
        </p:nvSpPr>
        <p:spPr>
          <a:xfrm>
            <a:off x="1452197" y="1424164"/>
            <a:ext cx="7863254" cy="4401205"/>
          </a:xfrm>
          <a:prstGeom prst="rect">
            <a:avLst/>
          </a:prstGeom>
        </p:spPr>
        <p:txBody>
          <a:bodyPr wrap="square">
            <a:spAutoFit/>
          </a:bodyPr>
          <a:lstStyle/>
          <a:p>
            <a:r>
              <a:rPr lang="en-GB" sz="4000">
                <a:latin typeface="Letter-join Print Plus 2" panose="02000805000000020003" pitchFamily="50" charset="0"/>
              </a:rPr>
              <a:t>At Pendle, we are very privileged to have a very talented group of governors, with skills in many areas.</a:t>
            </a:r>
          </a:p>
          <a:p>
            <a:endParaRPr lang="en-GB" sz="4000">
              <a:latin typeface="Letter-join Print Plus 2" panose="02000805000000020003" pitchFamily="50" charset="0"/>
            </a:endParaRPr>
          </a:p>
          <a:p>
            <a:r>
              <a:rPr lang="en-GB" sz="4000">
                <a:latin typeface="Letter-join Print Plus 2" panose="02000805000000020003" pitchFamily="50" charset="0"/>
              </a:rPr>
              <a:t>Mr David Walton is our Chair of Governors.</a:t>
            </a:r>
          </a:p>
        </p:txBody>
      </p:sp>
    </p:spTree>
    <p:extLst>
      <p:ext uri="{BB962C8B-B14F-4D97-AF65-F5344CB8AC3E}">
        <p14:creationId xmlns:p14="http://schemas.microsoft.com/office/powerpoint/2010/main" val="2477609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3264368" y="285680"/>
            <a:ext cx="4238917"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Online Safety</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Rectangle 1"/>
          <p:cNvSpPr/>
          <p:nvPr/>
        </p:nvSpPr>
        <p:spPr>
          <a:xfrm>
            <a:off x="779334" y="1447633"/>
            <a:ext cx="6217186" cy="3693319"/>
          </a:xfrm>
          <a:prstGeom prst="rect">
            <a:avLst/>
          </a:prstGeom>
        </p:spPr>
        <p:txBody>
          <a:bodyPr wrap="square">
            <a:spAutoFit/>
          </a:bodyPr>
          <a:lstStyle/>
          <a:p>
            <a:r>
              <a:rPr lang="en-GB">
                <a:latin typeface="Letter-join Print Plus 2" panose="02000805000000020003" pitchFamily="50" charset="0"/>
              </a:rPr>
              <a:t>At Pendle, we take this area of the curriculum very seriously as we have a duty to teach our children to be safe users of technology and the internet. Our children are taught to stay safe online through their weekly Computing sessions and the PSHE curriculum.</a:t>
            </a:r>
          </a:p>
          <a:p>
            <a:r>
              <a:rPr lang="en-GB">
                <a:latin typeface="Letter-join Print Plus 2" panose="02000805000000020003" pitchFamily="50" charset="0"/>
              </a:rPr>
              <a:t>Out of school there are a number of websites you, as parents and carers, can use for information and advice.</a:t>
            </a:r>
          </a:p>
          <a:p>
            <a:endParaRPr lang="en-GB">
              <a:latin typeface="Letter-join Print Plus 2" panose="02000805000000020003" pitchFamily="50" charset="0"/>
            </a:endParaRPr>
          </a:p>
          <a:p>
            <a:r>
              <a:rPr lang="en-GB">
                <a:latin typeface="Letter-join Print Plus 2" panose="02000805000000020003" pitchFamily="50" charset="0"/>
              </a:rPr>
              <a:t>Please be aware the content on these sites is sensitive and adult led. Further information and other leaflets are available in school should you wish to know more.</a:t>
            </a:r>
          </a:p>
          <a:p>
            <a:r>
              <a:rPr lang="en-GB">
                <a:latin typeface="Letter-join Print Plus 2" panose="02000805000000020003" pitchFamily="50" charset="0"/>
              </a:rPr>
              <a:t>Thank you</a:t>
            </a:r>
          </a:p>
          <a:p>
            <a:r>
              <a:rPr lang="en-GB">
                <a:latin typeface="Letter-join Print Plus 2" panose="02000805000000020003" pitchFamily="50" charset="0"/>
              </a:rPr>
              <a:t>Mrs Schofield</a:t>
            </a:r>
          </a:p>
        </p:txBody>
      </p:sp>
      <p:sp>
        <p:nvSpPr>
          <p:cNvPr id="7" name="Rectangle 6"/>
          <p:cNvSpPr/>
          <p:nvPr/>
        </p:nvSpPr>
        <p:spPr>
          <a:xfrm>
            <a:off x="8516815" y="570470"/>
            <a:ext cx="3317631" cy="1754326"/>
          </a:xfrm>
          <a:prstGeom prst="rect">
            <a:avLst/>
          </a:prstGeom>
          <a:solidFill>
            <a:schemeClr val="bg1"/>
          </a:solidFill>
          <a:ln>
            <a:solidFill>
              <a:schemeClr val="accent1"/>
            </a:solidFill>
          </a:ln>
        </p:spPr>
        <p:txBody>
          <a:bodyPr wrap="square">
            <a:spAutoFit/>
          </a:bodyPr>
          <a:lstStyle/>
          <a:p>
            <a:r>
              <a:rPr lang="en-GB">
                <a:latin typeface="Letter-join Print Plus 2" panose="02000805000000020003" pitchFamily="50" charset="0"/>
              </a:rPr>
              <a:t>https://swgfl.org.uk/resources/online-safety-guidance-for parents/?</a:t>
            </a:r>
            <a:r>
              <a:rPr lang="en-GB" err="1">
                <a:latin typeface="Letter-join Print Plus 2" panose="02000805000000020003" pitchFamily="50" charset="0"/>
              </a:rPr>
              <a:t>gad_source</a:t>
            </a:r>
            <a:r>
              <a:rPr lang="en-GB">
                <a:latin typeface="Letter-join Print Plus 2" panose="02000805000000020003" pitchFamily="50" charset="0"/>
              </a:rPr>
              <a:t>=1&amp;gclid=EAIaIQobChMIjfzho5S0iAMVtZhQBh3KojbMEAMYAiAAEgKBjvD_BwE</a:t>
            </a:r>
          </a:p>
        </p:txBody>
      </p:sp>
      <p:sp>
        <p:nvSpPr>
          <p:cNvPr id="8" name="Rectangle 7"/>
          <p:cNvSpPr/>
          <p:nvPr/>
        </p:nvSpPr>
        <p:spPr>
          <a:xfrm>
            <a:off x="7503285" y="2713446"/>
            <a:ext cx="3710354" cy="646331"/>
          </a:xfrm>
          <a:prstGeom prst="rect">
            <a:avLst/>
          </a:prstGeom>
          <a:solidFill>
            <a:schemeClr val="bg1"/>
          </a:solidFill>
          <a:ln>
            <a:solidFill>
              <a:schemeClr val="accent1"/>
            </a:solidFill>
          </a:ln>
        </p:spPr>
        <p:txBody>
          <a:bodyPr wrap="square">
            <a:spAutoFit/>
          </a:bodyPr>
          <a:lstStyle/>
          <a:p>
            <a:r>
              <a:rPr lang="en-GB">
                <a:latin typeface="Letter-join Print Plus 2" panose="02000805000000020003" pitchFamily="50" charset="0"/>
              </a:rPr>
              <a:t>https://www.childnet.com/help-and-advice/parents-and-carers</a:t>
            </a:r>
          </a:p>
        </p:txBody>
      </p:sp>
      <p:sp>
        <p:nvSpPr>
          <p:cNvPr id="9" name="Rectangle 8"/>
          <p:cNvSpPr/>
          <p:nvPr/>
        </p:nvSpPr>
        <p:spPr>
          <a:xfrm>
            <a:off x="4633546" y="4990854"/>
            <a:ext cx="5148556" cy="1477328"/>
          </a:xfrm>
          <a:prstGeom prst="rect">
            <a:avLst/>
          </a:prstGeom>
          <a:solidFill>
            <a:schemeClr val="bg1"/>
          </a:solidFill>
          <a:ln>
            <a:solidFill>
              <a:schemeClr val="accent1"/>
            </a:solidFill>
          </a:ln>
        </p:spPr>
        <p:txBody>
          <a:bodyPr wrap="square">
            <a:spAutoFit/>
          </a:bodyPr>
          <a:lstStyle/>
          <a:p>
            <a:r>
              <a:rPr lang="en-GB">
                <a:latin typeface="Letter-join Print Plus 2" panose="02000805000000020003" pitchFamily="50" charset="0"/>
              </a:rPr>
              <a:t>https://www.nspcc.org.uk/keeping-children-safe/online-safety/?gclsrc=aw.ds&amp;gad_source=1&amp;gclid=EAIaIQobChMIjfzho5S0iAMVtZhQBh3KojbMEAAYAyAAEgJcdPD_BwE&amp;gclsrc=aw.ds</a:t>
            </a:r>
          </a:p>
        </p:txBody>
      </p:sp>
      <p:sp>
        <p:nvSpPr>
          <p:cNvPr id="10" name="Rectangle 9"/>
          <p:cNvSpPr/>
          <p:nvPr/>
        </p:nvSpPr>
        <p:spPr>
          <a:xfrm>
            <a:off x="7134008" y="3931001"/>
            <a:ext cx="4243238" cy="646331"/>
          </a:xfrm>
          <a:prstGeom prst="rect">
            <a:avLst/>
          </a:prstGeom>
          <a:solidFill>
            <a:schemeClr val="bg1"/>
          </a:solidFill>
          <a:ln>
            <a:solidFill>
              <a:schemeClr val="accent1"/>
            </a:solidFill>
          </a:ln>
        </p:spPr>
        <p:txBody>
          <a:bodyPr wrap="square">
            <a:spAutoFit/>
          </a:bodyPr>
          <a:lstStyle/>
          <a:p>
            <a:r>
              <a:rPr lang="en-GB">
                <a:latin typeface="Letter-join Print Plus 2" panose="02000805000000020003" pitchFamily="50" charset="0"/>
              </a:rPr>
              <a:t>https://saferinternet.org.uk/guide-and-resource/parents-and-carers</a:t>
            </a:r>
          </a:p>
        </p:txBody>
      </p:sp>
      <p:sp>
        <p:nvSpPr>
          <p:cNvPr id="11" name="Rectangle 10"/>
          <p:cNvSpPr/>
          <p:nvPr/>
        </p:nvSpPr>
        <p:spPr>
          <a:xfrm>
            <a:off x="647700" y="5821851"/>
            <a:ext cx="3071447" cy="646331"/>
          </a:xfrm>
          <a:prstGeom prst="rect">
            <a:avLst/>
          </a:prstGeom>
          <a:solidFill>
            <a:schemeClr val="bg1"/>
          </a:solidFill>
          <a:ln>
            <a:solidFill>
              <a:schemeClr val="accent1"/>
            </a:solidFill>
          </a:ln>
        </p:spPr>
        <p:txBody>
          <a:bodyPr wrap="square">
            <a:spAutoFit/>
          </a:bodyPr>
          <a:lstStyle/>
          <a:p>
            <a:r>
              <a:rPr lang="en-GB">
                <a:latin typeface="Letter-join Print Plus 2" panose="02000805000000020003" pitchFamily="50" charset="0"/>
              </a:rPr>
              <a:t>https://www.ceopeducation.co.uk/parents/</a:t>
            </a:r>
          </a:p>
        </p:txBody>
      </p:sp>
    </p:spTree>
    <p:extLst>
      <p:ext uri="{BB962C8B-B14F-4D97-AF65-F5344CB8AC3E}">
        <p14:creationId xmlns:p14="http://schemas.microsoft.com/office/powerpoint/2010/main" val="15799192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3691630" y="285680"/>
            <a:ext cx="3384389"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Curriculum</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Rectangle 2"/>
          <p:cNvSpPr/>
          <p:nvPr/>
        </p:nvSpPr>
        <p:spPr>
          <a:xfrm>
            <a:off x="217121" y="1110339"/>
            <a:ext cx="11678871" cy="1815882"/>
          </a:xfrm>
          <a:prstGeom prst="rect">
            <a:avLst/>
          </a:prstGeom>
          <a:solidFill>
            <a:schemeClr val="bg1"/>
          </a:solidFill>
        </p:spPr>
        <p:txBody>
          <a:bodyPr wrap="square">
            <a:spAutoFit/>
          </a:bodyPr>
          <a:lstStyle/>
          <a:p>
            <a:r>
              <a:rPr lang="en-GB" sz="2800">
                <a:latin typeface="Letter-join Print Plus 2" panose="02000805000000020003" pitchFamily="50" charset="0"/>
              </a:rPr>
              <a:t>Our curriculum has been carefully planned to ensure a diverse, enriched and exciting learning journey for the children as they progress through school. We take our learning outdoors and out of the school grounds as much as possible!</a:t>
            </a:r>
          </a:p>
        </p:txBody>
      </p:sp>
      <p:sp>
        <p:nvSpPr>
          <p:cNvPr id="7" name="Rectangle 6"/>
          <p:cNvSpPr/>
          <p:nvPr/>
        </p:nvSpPr>
        <p:spPr>
          <a:xfrm>
            <a:off x="691659" y="3058382"/>
            <a:ext cx="9384323" cy="1384995"/>
          </a:xfrm>
          <a:prstGeom prst="rect">
            <a:avLst/>
          </a:prstGeom>
        </p:spPr>
        <p:txBody>
          <a:bodyPr wrap="square">
            <a:spAutoFit/>
          </a:bodyPr>
          <a:lstStyle/>
          <a:p>
            <a:r>
              <a:rPr lang="en-GB" sz="2800">
                <a:latin typeface="Letter-join Print Plus 2" panose="02000805000000020003" pitchFamily="50" charset="0"/>
              </a:rPr>
              <a:t>History, Geography, Art and DT are taught on alternate weeks across a full term. PE, Science, Music, PRSHE units change each term.</a:t>
            </a:r>
          </a:p>
        </p:txBody>
      </p:sp>
      <p:sp>
        <p:nvSpPr>
          <p:cNvPr id="8" name="Rectangle 7"/>
          <p:cNvSpPr/>
          <p:nvPr/>
        </p:nvSpPr>
        <p:spPr>
          <a:xfrm>
            <a:off x="691659" y="4575538"/>
            <a:ext cx="9384323" cy="523220"/>
          </a:xfrm>
          <a:prstGeom prst="rect">
            <a:avLst/>
          </a:prstGeom>
        </p:spPr>
        <p:txBody>
          <a:bodyPr wrap="square">
            <a:spAutoFit/>
          </a:bodyPr>
          <a:lstStyle/>
          <a:p>
            <a:r>
              <a:rPr lang="en-GB" sz="2800">
                <a:latin typeface="Letter-join Print Plus 2" panose="02000805000000020003" pitchFamily="50" charset="0"/>
              </a:rPr>
              <a:t>Maths, English, Phonics, Guided Reading are taught daily.</a:t>
            </a:r>
          </a:p>
        </p:txBody>
      </p:sp>
      <p:sp>
        <p:nvSpPr>
          <p:cNvPr id="9" name="Rectangle 8"/>
          <p:cNvSpPr/>
          <p:nvPr/>
        </p:nvSpPr>
        <p:spPr>
          <a:xfrm>
            <a:off x="691659" y="5411924"/>
            <a:ext cx="9384323" cy="954107"/>
          </a:xfrm>
          <a:prstGeom prst="rect">
            <a:avLst/>
          </a:prstGeom>
        </p:spPr>
        <p:txBody>
          <a:bodyPr wrap="square">
            <a:spAutoFit/>
          </a:bodyPr>
          <a:lstStyle/>
          <a:p>
            <a:r>
              <a:rPr lang="en-GB" sz="2800">
                <a:latin typeface="Letter-join Print Plus 2" panose="02000805000000020003" pitchFamily="50" charset="0"/>
              </a:rPr>
              <a:t>Handwriting and NCETM (Mastering Number) are taught 3 times a week.</a:t>
            </a:r>
          </a:p>
        </p:txBody>
      </p:sp>
      <p:pic>
        <p:nvPicPr>
          <p:cNvPr id="3074" name="Picture 2" descr="Teamwork Makes Dream Work Stock Illustrations – 280 Teamwork Makes Dream  Work Stock Illustrations, Vectors &amp; Clipart - Dreamstim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8359" t="7786" r="8344" b="7265"/>
          <a:stretch/>
        </p:blipFill>
        <p:spPr bwMode="auto">
          <a:xfrm>
            <a:off x="10233441" y="3417923"/>
            <a:ext cx="1473088" cy="1502299"/>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1091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3586602" y="285680"/>
            <a:ext cx="3594446"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Handwriting</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Rectangle 2"/>
          <p:cNvSpPr/>
          <p:nvPr/>
        </p:nvSpPr>
        <p:spPr>
          <a:xfrm>
            <a:off x="691661" y="1327448"/>
            <a:ext cx="5102469" cy="5016758"/>
          </a:xfrm>
          <a:prstGeom prst="rect">
            <a:avLst/>
          </a:prstGeom>
        </p:spPr>
        <p:txBody>
          <a:bodyPr wrap="square">
            <a:spAutoFit/>
          </a:bodyPr>
          <a:lstStyle/>
          <a:p>
            <a:r>
              <a:rPr lang="en-GB" sz="3200">
                <a:latin typeface="Letter-join Print Plus 2" panose="02000805000000020003" pitchFamily="50" charset="0"/>
              </a:rPr>
              <a:t>We follow the cursive letter formation. We will begin learning this in Year 1. If your child is practicing their cursive writing at home, please ensure they are leading into the letters rather than forming the letter and then adding the lead in.</a:t>
            </a:r>
          </a:p>
        </p:txBody>
      </p:sp>
      <p:pic>
        <p:nvPicPr>
          <p:cNvPr id="2" name="Picture 1"/>
          <p:cNvPicPr>
            <a:picLocks noChangeAspect="1"/>
          </p:cNvPicPr>
          <p:nvPr/>
        </p:nvPicPr>
        <p:blipFill>
          <a:blip r:embed="rId3"/>
          <a:stretch>
            <a:fillRect/>
          </a:stretch>
        </p:blipFill>
        <p:spPr>
          <a:xfrm>
            <a:off x="6379127" y="1446804"/>
            <a:ext cx="5455319" cy="3210681"/>
          </a:xfrm>
          <a:prstGeom prst="rect">
            <a:avLst/>
          </a:prstGeom>
        </p:spPr>
      </p:pic>
    </p:spTree>
    <p:extLst>
      <p:ext uri="{BB962C8B-B14F-4D97-AF65-F5344CB8AC3E}">
        <p14:creationId xmlns:p14="http://schemas.microsoft.com/office/powerpoint/2010/main" val="16515265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155575" y="327392"/>
            <a:ext cx="9435340"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Year 1 Phonics Screening Check</a:t>
            </a:r>
            <a:endParaRPr lang="en-US" sz="5400"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endParaRP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9435" y="5478918"/>
            <a:ext cx="2693305" cy="1001012"/>
          </a:xfrm>
          <a:prstGeom prst="rect">
            <a:avLst/>
          </a:prstGeom>
        </p:spPr>
      </p:pic>
      <p:pic>
        <p:nvPicPr>
          <p:cNvPr id="2" name="Picture 1"/>
          <p:cNvPicPr>
            <a:picLocks noChangeAspect="1"/>
          </p:cNvPicPr>
          <p:nvPr/>
        </p:nvPicPr>
        <p:blipFill>
          <a:blip r:embed="rId4"/>
          <a:stretch>
            <a:fillRect/>
          </a:stretch>
        </p:blipFill>
        <p:spPr>
          <a:xfrm>
            <a:off x="565230" y="1547446"/>
            <a:ext cx="5462146" cy="2798834"/>
          </a:xfrm>
          <a:prstGeom prst="rect">
            <a:avLst/>
          </a:prstGeom>
        </p:spPr>
      </p:pic>
      <p:pic>
        <p:nvPicPr>
          <p:cNvPr id="8" name="Picture 7"/>
          <p:cNvPicPr>
            <a:picLocks noChangeAspect="1"/>
          </p:cNvPicPr>
          <p:nvPr/>
        </p:nvPicPr>
        <p:blipFill>
          <a:blip r:embed="rId5"/>
          <a:stretch>
            <a:fillRect/>
          </a:stretch>
        </p:blipFill>
        <p:spPr>
          <a:xfrm>
            <a:off x="4758211" y="3313291"/>
            <a:ext cx="5171107" cy="2659426"/>
          </a:xfrm>
          <a:prstGeom prst="rect">
            <a:avLst/>
          </a:prstGeom>
        </p:spPr>
      </p:pic>
    </p:spTree>
    <p:extLst>
      <p:ext uri="{BB962C8B-B14F-4D97-AF65-F5344CB8AC3E}">
        <p14:creationId xmlns:p14="http://schemas.microsoft.com/office/powerpoint/2010/main" val="38783999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3887192" y="5619372"/>
            <a:ext cx="6050824"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&amp; Phonics homework</a:t>
            </a:r>
            <a:endParaRPr lang="en-US" sz="5400"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endParaRP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9435" y="5478918"/>
            <a:ext cx="2693305" cy="1001012"/>
          </a:xfrm>
          <a:prstGeom prst="rect">
            <a:avLst/>
          </a:prstGeom>
        </p:spPr>
      </p:pic>
      <p:pic>
        <p:nvPicPr>
          <p:cNvPr id="10" name="Picture 9"/>
          <p:cNvPicPr/>
          <p:nvPr/>
        </p:nvPicPr>
        <p:blipFill rotWithShape="1">
          <a:blip r:embed="rId4">
            <a:extLst>
              <a:ext uri="{28A0092B-C50C-407E-A947-70E740481C1C}">
                <a14:useLocalDpi xmlns:a14="http://schemas.microsoft.com/office/drawing/2010/main" val="0"/>
              </a:ext>
            </a:extLst>
          </a:blip>
          <a:srcRect l="6626" t="11035" r="10962" b="13180"/>
          <a:stretch/>
        </p:blipFill>
        <p:spPr bwMode="auto">
          <a:xfrm>
            <a:off x="1235490" y="1716911"/>
            <a:ext cx="4435549" cy="3245314"/>
          </a:xfrm>
          <a:prstGeom prst="rect">
            <a:avLst/>
          </a:prstGeom>
          <a:noFill/>
          <a:ln>
            <a:noFill/>
          </a:ln>
          <a:extLst>
            <a:ext uri="{53640926-AAD7-44D8-BBD7-CCE9431645EC}">
              <a14:shadowObscured xmlns:a14="http://schemas.microsoft.com/office/drawing/2010/main"/>
            </a:ext>
          </a:extLst>
        </p:spPr>
      </p:pic>
      <p:pic>
        <p:nvPicPr>
          <p:cNvPr id="3" name="Picture 2"/>
          <p:cNvPicPr>
            <a:picLocks noChangeAspect="1"/>
          </p:cNvPicPr>
          <p:nvPr/>
        </p:nvPicPr>
        <p:blipFill rotWithShape="1">
          <a:blip r:embed="rId5">
            <a:extLst>
              <a:ext uri="{28A0092B-C50C-407E-A947-70E740481C1C}">
                <a14:useLocalDpi xmlns:a14="http://schemas.microsoft.com/office/drawing/2010/main" val="0"/>
              </a:ext>
            </a:extLst>
          </a:blip>
          <a:srcRect l="29253" r="27363"/>
          <a:stretch/>
        </p:blipFill>
        <p:spPr>
          <a:xfrm>
            <a:off x="6312875" y="1580995"/>
            <a:ext cx="2892669" cy="3810000"/>
          </a:xfrm>
          <a:prstGeom prst="rect">
            <a:avLst/>
          </a:prstGeom>
        </p:spPr>
      </p:pic>
      <p:sp>
        <p:nvSpPr>
          <p:cNvPr id="11" name="Rectangle 10"/>
          <p:cNvSpPr/>
          <p:nvPr/>
        </p:nvSpPr>
        <p:spPr>
          <a:xfrm>
            <a:off x="1233156" y="429288"/>
            <a:ext cx="7920374"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Reading, Reading, Reading!</a:t>
            </a:r>
            <a:endParaRPr lang="en-US" sz="5400"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endParaRPr>
          </a:p>
        </p:txBody>
      </p:sp>
    </p:spTree>
    <p:extLst>
      <p:ext uri="{BB962C8B-B14F-4D97-AF65-F5344CB8AC3E}">
        <p14:creationId xmlns:p14="http://schemas.microsoft.com/office/powerpoint/2010/main" val="1756303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9435" y="5478918"/>
            <a:ext cx="2693305" cy="1001012"/>
          </a:xfrm>
          <a:prstGeom prst="rect">
            <a:avLst/>
          </a:prstGeom>
        </p:spPr>
      </p:pic>
      <p:sp>
        <p:nvSpPr>
          <p:cNvPr id="11" name="Rectangle 10"/>
          <p:cNvSpPr/>
          <p:nvPr/>
        </p:nvSpPr>
        <p:spPr>
          <a:xfrm>
            <a:off x="859408" y="188139"/>
            <a:ext cx="3703799" cy="1754326"/>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lIns="91440" tIns="45720" rIns="91440" bIns="45720">
            <a:spAutoFit/>
          </a:bodyPr>
          <a:lstStyle/>
          <a:p>
            <a:pPr algn="ctr"/>
            <a:r>
              <a:rPr lang="en-US" sz="540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Phonics Homework</a:t>
            </a:r>
            <a:endParaRPr lang="en-US" sz="5400"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endParaRPr>
          </a:p>
        </p:txBody>
      </p:sp>
      <p:pic>
        <p:nvPicPr>
          <p:cNvPr id="2" name="Picture 1"/>
          <p:cNvPicPr>
            <a:picLocks noChangeAspect="1"/>
          </p:cNvPicPr>
          <p:nvPr/>
        </p:nvPicPr>
        <p:blipFill>
          <a:blip r:embed="rId4"/>
          <a:stretch>
            <a:fillRect/>
          </a:stretch>
        </p:blipFill>
        <p:spPr>
          <a:xfrm>
            <a:off x="4853354" y="160338"/>
            <a:ext cx="4579310" cy="6687006"/>
          </a:xfrm>
          <a:prstGeom prst="rect">
            <a:avLst/>
          </a:prstGeom>
        </p:spPr>
      </p:pic>
    </p:spTree>
    <p:extLst>
      <p:ext uri="{BB962C8B-B14F-4D97-AF65-F5344CB8AC3E}">
        <p14:creationId xmlns:p14="http://schemas.microsoft.com/office/powerpoint/2010/main" val="19214151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3693681" y="285680"/>
            <a:ext cx="3380284"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Assessment</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7" name="Table 6"/>
          <p:cNvGraphicFramePr>
            <a:graphicFrameLocks noGrp="1"/>
          </p:cNvGraphicFramePr>
          <p:nvPr>
            <p:extLst>
              <p:ext uri="{D42A27DB-BD31-4B8C-83A1-F6EECF244321}">
                <p14:modId xmlns:p14="http://schemas.microsoft.com/office/powerpoint/2010/main" val="3423430098"/>
              </p:ext>
            </p:extLst>
          </p:nvPr>
        </p:nvGraphicFramePr>
        <p:xfrm>
          <a:off x="1099283" y="2135227"/>
          <a:ext cx="8127999" cy="1280160"/>
        </p:xfrm>
        <a:graphic>
          <a:graphicData uri="http://schemas.openxmlformats.org/drawingml/2006/table">
            <a:tbl>
              <a:tblPr firstRow="1" bandRow="1">
                <a:tableStyleId>{5C22544A-7EE6-4342-B048-85BDC9FD1C3A}</a:tableStyleId>
              </a:tblPr>
              <a:tblGrid>
                <a:gridCol w="2619863">
                  <a:extLst>
                    <a:ext uri="{9D8B030D-6E8A-4147-A177-3AD203B41FA5}">
                      <a16:colId xmlns:a16="http://schemas.microsoft.com/office/drawing/2014/main" val="1364290447"/>
                    </a:ext>
                  </a:extLst>
                </a:gridCol>
                <a:gridCol w="2798803">
                  <a:extLst>
                    <a:ext uri="{9D8B030D-6E8A-4147-A177-3AD203B41FA5}">
                      <a16:colId xmlns:a16="http://schemas.microsoft.com/office/drawing/2014/main" val="1425293159"/>
                    </a:ext>
                  </a:extLst>
                </a:gridCol>
                <a:gridCol w="2709333">
                  <a:extLst>
                    <a:ext uri="{9D8B030D-6E8A-4147-A177-3AD203B41FA5}">
                      <a16:colId xmlns:a16="http://schemas.microsoft.com/office/drawing/2014/main" val="1619310404"/>
                    </a:ext>
                  </a:extLst>
                </a:gridCol>
              </a:tblGrid>
              <a:tr h="370840">
                <a:tc>
                  <a:txBody>
                    <a:bodyPr/>
                    <a:lstStyle/>
                    <a:p>
                      <a:pPr algn="ctr"/>
                      <a:r>
                        <a:rPr lang="en-GB" sz="2400">
                          <a:solidFill>
                            <a:schemeClr val="bg1"/>
                          </a:solidFill>
                          <a:latin typeface="Letter-join Print Plus 2" panose="02000805000000020003" pitchFamily="50" charset="0"/>
                        </a:rPr>
                        <a:t>Live Marking &amp; Daily Observations</a:t>
                      </a:r>
                    </a:p>
                  </a:txBody>
                  <a:tcPr anchor="ctr"/>
                </a:tc>
                <a:tc>
                  <a:txBody>
                    <a:bodyPr/>
                    <a:lstStyle/>
                    <a:p>
                      <a:pPr algn="ctr"/>
                      <a:r>
                        <a:rPr lang="en-GB" sz="2400">
                          <a:solidFill>
                            <a:schemeClr val="bg1"/>
                          </a:solidFill>
                          <a:latin typeface="Letter-join Print Plus 2" panose="02000805000000020003" pitchFamily="50" charset="0"/>
                        </a:rPr>
                        <a:t>Assessment for Learning Sheet</a:t>
                      </a:r>
                    </a:p>
                  </a:txBody>
                  <a:tcPr anchor="ctr"/>
                </a:tc>
                <a:tc>
                  <a:txBody>
                    <a:bodyPr/>
                    <a:lstStyle/>
                    <a:p>
                      <a:pPr algn="ctr"/>
                      <a:r>
                        <a:rPr lang="en-GB" sz="2400">
                          <a:solidFill>
                            <a:schemeClr val="bg1"/>
                          </a:solidFill>
                          <a:latin typeface="Letter-join Print Plus 2" panose="02000805000000020003" pitchFamily="50" charset="0"/>
                        </a:rPr>
                        <a:t>Reports with Tracker</a:t>
                      </a:r>
                      <a:r>
                        <a:rPr lang="en-GB" sz="2400" baseline="0">
                          <a:solidFill>
                            <a:schemeClr val="bg1"/>
                          </a:solidFill>
                          <a:latin typeface="Letter-join Print Plus 2" panose="02000805000000020003" pitchFamily="50" charset="0"/>
                        </a:rPr>
                        <a:t> Rocket</a:t>
                      </a:r>
                      <a:endParaRPr lang="en-GB" sz="2400">
                        <a:solidFill>
                          <a:schemeClr val="bg1"/>
                        </a:solidFill>
                        <a:latin typeface="Letter-join Print Plus 2" panose="02000805000000020003" pitchFamily="50" charset="0"/>
                      </a:endParaRPr>
                    </a:p>
                  </a:txBody>
                  <a:tcPr anchor="ctr"/>
                </a:tc>
                <a:extLst>
                  <a:ext uri="{0D108BD9-81ED-4DB2-BD59-A6C34878D82A}">
                    <a16:rowId xmlns:a16="http://schemas.microsoft.com/office/drawing/2014/main" val="2643393345"/>
                  </a:ext>
                </a:extLst>
              </a:tr>
              <a:tr h="370840">
                <a:tc>
                  <a:txBody>
                    <a:bodyPr/>
                    <a:lstStyle/>
                    <a:p>
                      <a:pPr algn="ctr"/>
                      <a:r>
                        <a:rPr lang="en-GB" sz="2400" b="1">
                          <a:solidFill>
                            <a:schemeClr val="tx1"/>
                          </a:solidFill>
                          <a:latin typeface="Letter-join Print Plus 2" panose="02000805000000020003" pitchFamily="50" charset="0"/>
                        </a:rPr>
                        <a:t>Phonics</a:t>
                      </a:r>
                      <a:r>
                        <a:rPr lang="en-GB" sz="2400" b="1" baseline="0">
                          <a:solidFill>
                            <a:schemeClr val="tx1"/>
                          </a:solidFill>
                          <a:latin typeface="Letter-join Print Plus 2" panose="02000805000000020003" pitchFamily="50" charset="0"/>
                        </a:rPr>
                        <a:t> Screening</a:t>
                      </a:r>
                      <a:endParaRPr lang="en-GB" sz="2400">
                        <a:solidFill>
                          <a:schemeClr val="tx1"/>
                        </a:solidFill>
                        <a:latin typeface="Letter-join Print Plus 2" panose="02000805000000020003" pitchFamily="50" charset="0"/>
                      </a:endParaRPr>
                    </a:p>
                  </a:txBody>
                  <a:tcPr anchor="ctr"/>
                </a:tc>
                <a:tc>
                  <a:txBody>
                    <a:bodyPr/>
                    <a:lstStyle/>
                    <a:p>
                      <a:pPr algn="ctr"/>
                      <a:r>
                        <a:rPr lang="en-GB" sz="2400">
                          <a:solidFill>
                            <a:schemeClr val="tx1"/>
                          </a:solidFill>
                          <a:latin typeface="Letter-join Print Plus 2" panose="02000805000000020003" pitchFamily="50" charset="0"/>
                        </a:rPr>
                        <a:t>Phonics Tracker</a:t>
                      </a:r>
                    </a:p>
                  </a:txBody>
                  <a:tcPr anchor="ctr">
                    <a:lnR w="12700" cap="flat" cmpd="sng" algn="ctr">
                      <a:solidFill>
                        <a:schemeClr val="bg1"/>
                      </a:solidFill>
                      <a:prstDash val="solid"/>
                      <a:round/>
                      <a:headEnd type="none" w="med" len="med"/>
                      <a:tailEnd type="none" w="med" len="med"/>
                    </a:lnR>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400" b="1">
                          <a:solidFill>
                            <a:schemeClr val="tx1"/>
                          </a:solidFill>
                          <a:latin typeface="Letter-join Print Plus 2" panose="02000805000000020003" pitchFamily="50" charset="0"/>
                        </a:rPr>
                        <a:t>Maths.co.uk</a:t>
                      </a:r>
                      <a:endParaRPr lang="en-GB" sz="2400">
                        <a:solidFill>
                          <a:schemeClr val="tx1"/>
                        </a:solidFill>
                        <a:latin typeface="Letter-join Print Plus 2" panose="02000805000000020003" pitchFamily="50" charset="0"/>
                      </a:endParaRPr>
                    </a:p>
                  </a:txBody>
                  <a:tcPr anchor="ctr">
                    <a:lnL w="12700" cap="flat" cmpd="sng" algn="ctr">
                      <a:solidFill>
                        <a:schemeClr val="bg1"/>
                      </a:solidFill>
                      <a:prstDash val="solid"/>
                      <a:round/>
                      <a:headEnd type="none" w="med" len="med"/>
                      <a:tailEnd type="none" w="med" len="med"/>
                    </a:lnL>
                  </a:tcPr>
                </a:tc>
                <a:extLst>
                  <a:ext uri="{0D108BD9-81ED-4DB2-BD59-A6C34878D82A}">
                    <a16:rowId xmlns:a16="http://schemas.microsoft.com/office/drawing/2014/main" val="551263937"/>
                  </a:ext>
                </a:extLst>
              </a:tr>
            </a:tbl>
          </a:graphicData>
        </a:graphic>
      </p:graphicFrame>
    </p:spTree>
    <p:extLst>
      <p:ext uri="{BB962C8B-B14F-4D97-AF65-F5344CB8AC3E}">
        <p14:creationId xmlns:p14="http://schemas.microsoft.com/office/powerpoint/2010/main" val="23530365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3931568" y="285680"/>
            <a:ext cx="2904513"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Homework</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7" name="Table 6"/>
          <p:cNvGraphicFramePr>
            <a:graphicFrameLocks noGrp="1"/>
          </p:cNvGraphicFramePr>
          <p:nvPr>
            <p:extLst>
              <p:ext uri="{D42A27DB-BD31-4B8C-83A1-F6EECF244321}">
                <p14:modId xmlns:p14="http://schemas.microsoft.com/office/powerpoint/2010/main" val="1028549198"/>
              </p:ext>
            </p:extLst>
          </p:nvPr>
        </p:nvGraphicFramePr>
        <p:xfrm>
          <a:off x="1011360" y="1916723"/>
          <a:ext cx="8127999" cy="3108960"/>
        </p:xfrm>
        <a:graphic>
          <a:graphicData uri="http://schemas.openxmlformats.org/drawingml/2006/table">
            <a:tbl>
              <a:tblPr firstRow="1" bandRow="1">
                <a:tableStyleId>{5C22544A-7EE6-4342-B048-85BDC9FD1C3A}</a:tableStyleId>
              </a:tblPr>
              <a:tblGrid>
                <a:gridCol w="2619863">
                  <a:extLst>
                    <a:ext uri="{9D8B030D-6E8A-4147-A177-3AD203B41FA5}">
                      <a16:colId xmlns:a16="http://schemas.microsoft.com/office/drawing/2014/main" val="1364290447"/>
                    </a:ext>
                  </a:extLst>
                </a:gridCol>
                <a:gridCol w="2798803">
                  <a:extLst>
                    <a:ext uri="{9D8B030D-6E8A-4147-A177-3AD203B41FA5}">
                      <a16:colId xmlns:a16="http://schemas.microsoft.com/office/drawing/2014/main" val="1425293159"/>
                    </a:ext>
                  </a:extLst>
                </a:gridCol>
                <a:gridCol w="2709333">
                  <a:extLst>
                    <a:ext uri="{9D8B030D-6E8A-4147-A177-3AD203B41FA5}">
                      <a16:colId xmlns:a16="http://schemas.microsoft.com/office/drawing/2014/main" val="1619310404"/>
                    </a:ext>
                  </a:extLst>
                </a:gridCol>
              </a:tblGrid>
              <a:tr h="2108850">
                <a:tc>
                  <a:txBody>
                    <a:bodyPr/>
                    <a:lstStyle/>
                    <a:p>
                      <a:pPr algn="ctr"/>
                      <a:r>
                        <a:rPr lang="en-GB" sz="2400" b="0">
                          <a:solidFill>
                            <a:schemeClr val="bg1"/>
                          </a:solidFill>
                          <a:latin typeface="Letter-join Print Plus 2" panose="02000805000000020003" pitchFamily="50" charset="0"/>
                        </a:rPr>
                        <a:t>Book</a:t>
                      </a:r>
                      <a:r>
                        <a:rPr lang="en-GB" sz="2400" b="0" baseline="0">
                          <a:solidFill>
                            <a:schemeClr val="bg1"/>
                          </a:solidFill>
                          <a:latin typeface="Letter-join Print Plus 2" panose="02000805000000020003" pitchFamily="50" charset="0"/>
                        </a:rPr>
                        <a:t> Bags Home Daily</a:t>
                      </a:r>
                      <a:endParaRPr lang="en-GB" sz="2400" b="0">
                        <a:solidFill>
                          <a:schemeClr val="bg1"/>
                        </a:solidFill>
                        <a:latin typeface="Letter-join Print Plus 2" panose="02000805000000020003" pitchFamily="50" charset="0"/>
                      </a:endParaRPr>
                    </a:p>
                  </a:txBody>
                  <a:tcPr anchor="ctr"/>
                </a:tc>
                <a:tc>
                  <a:txBody>
                    <a:bodyPr/>
                    <a:lstStyle/>
                    <a:p>
                      <a:pPr algn="ctr"/>
                      <a:r>
                        <a:rPr lang="en-GB" sz="2400" b="0">
                          <a:solidFill>
                            <a:schemeClr val="bg1"/>
                          </a:solidFill>
                          <a:latin typeface="Letter-join Print Plus 2" panose="02000805000000020003" pitchFamily="50" charset="0"/>
                        </a:rPr>
                        <a:t>Reading Books</a:t>
                      </a:r>
                    </a:p>
                    <a:p>
                      <a:pPr algn="ctr"/>
                      <a:r>
                        <a:rPr lang="en-GB" sz="2400" b="0">
                          <a:solidFill>
                            <a:schemeClr val="bg1"/>
                          </a:solidFill>
                          <a:latin typeface="Letter-join Print Plus 2" panose="02000805000000020003" pitchFamily="50" charset="0"/>
                        </a:rPr>
                        <a:t>(All</a:t>
                      </a:r>
                      <a:r>
                        <a:rPr lang="en-GB" sz="2400" b="0" baseline="0">
                          <a:solidFill>
                            <a:schemeClr val="bg1"/>
                          </a:solidFill>
                          <a:latin typeface="Letter-join Print Plus 2" panose="02000805000000020003" pitchFamily="50" charset="0"/>
                        </a:rPr>
                        <a:t> children will be listened to by an adult within Guided Reading sessions x2 a week</a:t>
                      </a:r>
                      <a:r>
                        <a:rPr lang="en-GB" sz="2400" b="0">
                          <a:solidFill>
                            <a:schemeClr val="bg1"/>
                          </a:solidFill>
                          <a:latin typeface="Letter-join Print Plus 2" panose="02000805000000020003" pitchFamily="50" charset="0"/>
                        </a:rPr>
                        <a:t>)</a:t>
                      </a:r>
                    </a:p>
                  </a:txBody>
                  <a:tcPr anchor="ctr"/>
                </a:tc>
                <a:tc>
                  <a:txBody>
                    <a:bodyPr/>
                    <a:lstStyle/>
                    <a:p>
                      <a:pPr algn="ctr"/>
                      <a:r>
                        <a:rPr lang="en-GB" sz="2400" b="0">
                          <a:solidFill>
                            <a:schemeClr val="bg1"/>
                          </a:solidFill>
                          <a:latin typeface="Letter-join Print Plus 2" panose="02000805000000020003" pitchFamily="50" charset="0"/>
                        </a:rPr>
                        <a:t>Library Books</a:t>
                      </a:r>
                    </a:p>
                  </a:txBody>
                  <a:tcPr anchor="ctr"/>
                </a:tc>
                <a:extLst>
                  <a:ext uri="{0D108BD9-81ED-4DB2-BD59-A6C34878D82A}">
                    <a16:rowId xmlns:a16="http://schemas.microsoft.com/office/drawing/2014/main" val="2643393345"/>
                  </a:ext>
                </a:extLst>
              </a:tr>
              <a:tr h="370840">
                <a:tc>
                  <a:txBody>
                    <a:bodyPr/>
                    <a:lstStyle/>
                    <a:p>
                      <a:pPr algn="ctr"/>
                      <a:r>
                        <a:rPr lang="en-GB" sz="2400" b="0">
                          <a:solidFill>
                            <a:schemeClr val="tx1"/>
                          </a:solidFill>
                          <a:latin typeface="Letter-join Print Plus 2" panose="02000805000000020003" pitchFamily="50" charset="0"/>
                        </a:rPr>
                        <a:t>Numbots</a:t>
                      </a:r>
                    </a:p>
                  </a:txBody>
                  <a:tcPr anchor="ctr"/>
                </a:tc>
                <a:tc>
                  <a:txBody>
                    <a:bodyPr/>
                    <a:lstStyle/>
                    <a:p>
                      <a:pPr algn="ctr"/>
                      <a:r>
                        <a:rPr lang="en-GB" sz="2400" b="0">
                          <a:solidFill>
                            <a:schemeClr val="tx1"/>
                          </a:solidFill>
                          <a:latin typeface="Letter-join Print Plus 2" panose="02000805000000020003" pitchFamily="50" charset="0"/>
                        </a:rPr>
                        <a:t>Homework</a:t>
                      </a:r>
                      <a:r>
                        <a:rPr lang="en-GB" sz="2400" b="0" baseline="0">
                          <a:solidFill>
                            <a:schemeClr val="tx1"/>
                          </a:solidFill>
                          <a:latin typeface="Letter-join Print Plus 2" panose="02000805000000020003" pitchFamily="50" charset="0"/>
                        </a:rPr>
                        <a:t> Project linked to topics</a:t>
                      </a:r>
                      <a:endParaRPr lang="en-GB" sz="2400" b="0">
                        <a:solidFill>
                          <a:schemeClr val="tx1"/>
                        </a:solidFill>
                        <a:latin typeface="Letter-join Print Plus 2" panose="02000805000000020003" pitchFamily="50" charset="0"/>
                      </a:endParaRPr>
                    </a:p>
                  </a:txBody>
                  <a:tcPr anchor="ctr">
                    <a:lnR w="12700" cap="flat" cmpd="sng" algn="ctr">
                      <a:solidFill>
                        <a:schemeClr val="bg1"/>
                      </a:solidFill>
                      <a:prstDash val="solid"/>
                      <a:round/>
                      <a:headEnd type="none" w="med" len="med"/>
                      <a:tailEnd type="none" w="med" len="med"/>
                    </a:lnR>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400" b="0">
                          <a:solidFill>
                            <a:schemeClr val="tx1"/>
                          </a:solidFill>
                          <a:latin typeface="Letter-join Print Plus 2" panose="02000805000000020003" pitchFamily="50" charset="0"/>
                        </a:rPr>
                        <a:t>Phonics</a:t>
                      </a:r>
                      <a:r>
                        <a:rPr lang="en-GB" sz="2400" b="0" baseline="0">
                          <a:solidFill>
                            <a:schemeClr val="tx1"/>
                          </a:solidFill>
                          <a:latin typeface="Letter-join Print Plus 2" panose="02000805000000020003" pitchFamily="50" charset="0"/>
                        </a:rPr>
                        <a:t> (For Year 1)</a:t>
                      </a:r>
                      <a:endParaRPr lang="en-GB" sz="2400" b="0">
                        <a:solidFill>
                          <a:schemeClr val="tx1"/>
                        </a:solidFill>
                        <a:latin typeface="Letter-join Print Plus 2" panose="02000805000000020003" pitchFamily="50" charset="0"/>
                      </a:endParaRPr>
                    </a:p>
                  </a:txBody>
                  <a:tcPr anchor="ctr">
                    <a:lnL w="12700" cap="flat" cmpd="sng" algn="ctr">
                      <a:solidFill>
                        <a:schemeClr val="bg1"/>
                      </a:solidFill>
                      <a:prstDash val="solid"/>
                      <a:round/>
                      <a:headEnd type="none" w="med" len="med"/>
                      <a:tailEnd type="none" w="med" len="med"/>
                    </a:lnL>
                  </a:tcPr>
                </a:tc>
                <a:extLst>
                  <a:ext uri="{0D108BD9-81ED-4DB2-BD59-A6C34878D82A}">
                    <a16:rowId xmlns:a16="http://schemas.microsoft.com/office/drawing/2014/main" val="551263937"/>
                  </a:ext>
                </a:extLst>
              </a:tr>
            </a:tbl>
          </a:graphicData>
        </a:graphic>
      </p:graphicFrame>
    </p:spTree>
    <p:extLst>
      <p:ext uri="{BB962C8B-B14F-4D97-AF65-F5344CB8AC3E}">
        <p14:creationId xmlns:p14="http://schemas.microsoft.com/office/powerpoint/2010/main" val="30142812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3919256" y="285680"/>
            <a:ext cx="2929136"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Behaviour</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TextBox 7"/>
          <p:cNvSpPr txBox="1"/>
          <p:nvPr/>
        </p:nvSpPr>
        <p:spPr>
          <a:xfrm>
            <a:off x="910829" y="1455237"/>
            <a:ext cx="8558485" cy="4801314"/>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en-US"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We have high expectations for children’s behaviour in class, around school and when taking part in visits.</a:t>
            </a:r>
          </a:p>
          <a:p>
            <a:endParaRPr lang="en-US"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endParaRPr>
          </a:p>
          <a:p>
            <a:r>
              <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Everybody at Pendle has a right:</a:t>
            </a:r>
          </a:p>
          <a:p>
            <a:pPr marL="342900" indent="-342900">
              <a:buFont typeface="Arial" panose="020B0604020202020204" pitchFamily="34" charset="0"/>
              <a:buChar char="•"/>
            </a:pPr>
            <a:r>
              <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To be safe</a:t>
            </a:r>
          </a:p>
          <a:p>
            <a:pPr marL="342900" indent="-342900">
              <a:buFont typeface="Arial" panose="020B0604020202020204" pitchFamily="34" charset="0"/>
              <a:buChar char="•"/>
            </a:pPr>
            <a:r>
              <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To fair treatment</a:t>
            </a:r>
          </a:p>
          <a:p>
            <a:pPr marL="342900" indent="-342900">
              <a:buFont typeface="Arial" panose="020B0604020202020204" pitchFamily="34" charset="0"/>
              <a:buChar char="•"/>
            </a:pPr>
            <a:r>
              <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To be heard</a:t>
            </a:r>
          </a:p>
          <a:p>
            <a:pPr marL="342900" indent="-342900">
              <a:buFont typeface="Arial" panose="020B0604020202020204" pitchFamily="34" charset="0"/>
              <a:buChar char="•"/>
            </a:pPr>
            <a:r>
              <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To be treated with respect</a:t>
            </a:r>
          </a:p>
          <a:p>
            <a:pPr marL="342900" indent="-342900">
              <a:buFont typeface="Arial" panose="020B0604020202020204" pitchFamily="34" charset="0"/>
              <a:buChar char="•"/>
            </a:pPr>
            <a:r>
              <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To learn and teach without unnecessary interruption</a:t>
            </a:r>
          </a:p>
          <a:p>
            <a:endPar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endParaRPr>
          </a:p>
          <a:p>
            <a:r>
              <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Our door is always open should you have any behaviour concerns. Again</a:t>
            </a:r>
            <a:r>
              <a:rPr lang="en-GB" sz="2400" b="1">
                <a:solidFill>
                  <a:schemeClr val="tx1"/>
                </a:solidFill>
                <a:latin typeface="Letter-join Print Plus 2" panose="02000805000000020003" pitchFamily="50" charset="0"/>
                <a:ea typeface="Segoe UI" panose="020B0502040204020203" pitchFamily="34" charset="0"/>
                <a:cs typeface="Segoe UI" panose="020B0502040204020203" pitchFamily="34" charset="0"/>
              </a:rPr>
              <a:t>, teamwork makes the dream work!</a:t>
            </a:r>
          </a:p>
          <a:p>
            <a:endParaRPr lang="en-US"/>
          </a:p>
        </p:txBody>
      </p:sp>
    </p:spTree>
    <p:extLst>
      <p:ext uri="{BB962C8B-B14F-4D97-AF65-F5344CB8AC3E}">
        <p14:creationId xmlns:p14="http://schemas.microsoft.com/office/powerpoint/2010/main" val="37160289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pic>
        <p:nvPicPr>
          <p:cNvPr id="3" name="Picture 2"/>
          <p:cNvPicPr>
            <a:picLocks noChangeAspect="1"/>
          </p:cNvPicPr>
          <p:nvPr/>
        </p:nvPicPr>
        <p:blipFill>
          <a:blip r:embed="rId3"/>
          <a:stretch>
            <a:fillRect/>
          </a:stretch>
        </p:blipFill>
        <p:spPr>
          <a:xfrm>
            <a:off x="1570993" y="32863"/>
            <a:ext cx="9050013" cy="6792273"/>
          </a:xfrm>
          <a:prstGeom prst="rect">
            <a:avLst/>
          </a:prstGeom>
        </p:spPr>
      </p:pic>
    </p:spTree>
    <p:extLst>
      <p:ext uri="{BB962C8B-B14F-4D97-AF65-F5344CB8AC3E}">
        <p14:creationId xmlns:p14="http://schemas.microsoft.com/office/powerpoint/2010/main" val="1252166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 name="Picture 1"/>
          <p:cNvPicPr>
            <a:picLocks noChangeAspect="1"/>
          </p:cNvPicPr>
          <p:nvPr/>
        </p:nvPicPr>
        <p:blipFill>
          <a:blip r:embed="rId3"/>
          <a:stretch>
            <a:fillRect/>
          </a:stretch>
        </p:blipFill>
        <p:spPr>
          <a:xfrm>
            <a:off x="591377" y="229263"/>
            <a:ext cx="9145276" cy="6258798"/>
          </a:xfrm>
          <a:prstGeom prst="rect">
            <a:avLst/>
          </a:prstGeom>
        </p:spPr>
      </p:pic>
    </p:spTree>
    <p:extLst>
      <p:ext uri="{BB962C8B-B14F-4D97-AF65-F5344CB8AC3E}">
        <p14:creationId xmlns:p14="http://schemas.microsoft.com/office/powerpoint/2010/main" val="16242177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1288765" y="285680"/>
            <a:ext cx="8190127"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Mental Health and PRSHE</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TextBox 7"/>
          <p:cNvSpPr txBox="1"/>
          <p:nvPr/>
        </p:nvSpPr>
        <p:spPr>
          <a:xfrm>
            <a:off x="920407" y="2101568"/>
            <a:ext cx="8558485" cy="3046988"/>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pPr marL="457200" indent="-457200">
              <a:buFont typeface="Arial" panose="020B0604020202020204" pitchFamily="34" charset="0"/>
              <a:buChar char="•"/>
            </a:pPr>
            <a:r>
              <a:rPr lang="en-GB" sz="32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PRSHE Curriculum</a:t>
            </a:r>
          </a:p>
          <a:p>
            <a:pPr marL="457200" indent="-457200">
              <a:buFont typeface="Arial" panose="020B0604020202020204" pitchFamily="34" charset="0"/>
              <a:buChar char="•"/>
            </a:pPr>
            <a:r>
              <a:rPr lang="en-GB" sz="32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Assemblies</a:t>
            </a:r>
          </a:p>
          <a:p>
            <a:pPr marL="457200" indent="-457200">
              <a:buFont typeface="Arial" panose="020B0604020202020204" pitchFamily="34" charset="0"/>
              <a:buChar char="•"/>
            </a:pPr>
            <a:r>
              <a:rPr lang="en-GB" sz="32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Theme days (Anti-bullying week etc). </a:t>
            </a:r>
          </a:p>
          <a:p>
            <a:pPr marL="457200" indent="-457200">
              <a:buFont typeface="Arial" panose="020B0604020202020204" pitchFamily="34" charset="0"/>
              <a:buChar char="•"/>
            </a:pPr>
            <a:r>
              <a:rPr lang="en-GB" sz="32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RHE policy on website (Relationship and Health Education)</a:t>
            </a:r>
          </a:p>
          <a:p>
            <a:pPr marL="457200" indent="-457200">
              <a:buFont typeface="Arial" panose="020B0604020202020204" pitchFamily="34" charset="0"/>
              <a:buChar char="•"/>
            </a:pPr>
            <a:r>
              <a:rPr lang="en-GB" sz="32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Counselling service</a:t>
            </a:r>
          </a:p>
        </p:txBody>
      </p:sp>
    </p:spTree>
    <p:extLst>
      <p:ext uri="{BB962C8B-B14F-4D97-AF65-F5344CB8AC3E}">
        <p14:creationId xmlns:p14="http://schemas.microsoft.com/office/powerpoint/2010/main" val="1264540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4080841" y="285680"/>
            <a:ext cx="2605970"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Rewards!</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7" name="Table 6"/>
          <p:cNvGraphicFramePr>
            <a:graphicFrameLocks noGrp="1"/>
          </p:cNvGraphicFramePr>
          <p:nvPr>
            <p:extLst>
              <p:ext uri="{D42A27DB-BD31-4B8C-83A1-F6EECF244321}">
                <p14:modId xmlns:p14="http://schemas.microsoft.com/office/powerpoint/2010/main" val="3650867934"/>
              </p:ext>
            </p:extLst>
          </p:nvPr>
        </p:nvGraphicFramePr>
        <p:xfrm>
          <a:off x="923437" y="1370455"/>
          <a:ext cx="8127999" cy="3754770"/>
        </p:xfrm>
        <a:graphic>
          <a:graphicData uri="http://schemas.openxmlformats.org/drawingml/2006/table">
            <a:tbl>
              <a:tblPr firstRow="1" bandRow="1">
                <a:tableStyleId>{5C22544A-7EE6-4342-B048-85BDC9FD1C3A}</a:tableStyleId>
              </a:tblPr>
              <a:tblGrid>
                <a:gridCol w="2619863">
                  <a:extLst>
                    <a:ext uri="{9D8B030D-6E8A-4147-A177-3AD203B41FA5}">
                      <a16:colId xmlns:a16="http://schemas.microsoft.com/office/drawing/2014/main" val="1364290447"/>
                    </a:ext>
                  </a:extLst>
                </a:gridCol>
                <a:gridCol w="2798803">
                  <a:extLst>
                    <a:ext uri="{9D8B030D-6E8A-4147-A177-3AD203B41FA5}">
                      <a16:colId xmlns:a16="http://schemas.microsoft.com/office/drawing/2014/main" val="1425293159"/>
                    </a:ext>
                  </a:extLst>
                </a:gridCol>
                <a:gridCol w="2709333">
                  <a:extLst>
                    <a:ext uri="{9D8B030D-6E8A-4147-A177-3AD203B41FA5}">
                      <a16:colId xmlns:a16="http://schemas.microsoft.com/office/drawing/2014/main" val="1619310404"/>
                    </a:ext>
                  </a:extLst>
                </a:gridCol>
              </a:tblGrid>
              <a:tr h="1251590">
                <a:tc>
                  <a:txBody>
                    <a:bodyPr/>
                    <a:lstStyle/>
                    <a:p>
                      <a:pPr algn="ctr"/>
                      <a:r>
                        <a:rPr lang="en-GB" sz="2400" b="0">
                          <a:solidFill>
                            <a:schemeClr val="tx1"/>
                          </a:solidFill>
                          <a:latin typeface="Letter-join Print Plus 2" panose="02000805000000020003" pitchFamily="50" charset="0"/>
                        </a:rPr>
                        <a:t>Praise</a:t>
                      </a:r>
                    </a:p>
                  </a:txBody>
                  <a:tcPr anchor="ctr"/>
                </a:tc>
                <a:tc>
                  <a:txBody>
                    <a:bodyPr/>
                    <a:lstStyle/>
                    <a:p>
                      <a:pPr algn="ctr"/>
                      <a:r>
                        <a:rPr lang="en-GB" sz="2400" b="0">
                          <a:solidFill>
                            <a:schemeClr val="tx1"/>
                          </a:solidFill>
                          <a:latin typeface="Letter-join Print Plus 2" panose="02000805000000020003" pitchFamily="50" charset="0"/>
                        </a:rPr>
                        <a:t>Raffle tickets</a:t>
                      </a:r>
                    </a:p>
                  </a:txBody>
                  <a:tcPr anchor="ctr"/>
                </a:tc>
                <a:tc>
                  <a:txBody>
                    <a:bodyPr/>
                    <a:lstStyle/>
                    <a:p>
                      <a:pPr algn="ctr"/>
                      <a:r>
                        <a:rPr lang="en-GB" sz="2400" b="0">
                          <a:solidFill>
                            <a:schemeClr val="tx1"/>
                          </a:solidFill>
                          <a:latin typeface="Letter-join Print Plus 2" panose="02000805000000020003" pitchFamily="50" charset="0"/>
                        </a:rPr>
                        <a:t>Certificates</a:t>
                      </a:r>
                    </a:p>
                  </a:txBody>
                  <a:tcPr anchor="ctr"/>
                </a:tc>
                <a:extLst>
                  <a:ext uri="{0D108BD9-81ED-4DB2-BD59-A6C34878D82A}">
                    <a16:rowId xmlns:a16="http://schemas.microsoft.com/office/drawing/2014/main" val="2643393345"/>
                  </a:ext>
                </a:extLst>
              </a:tr>
              <a:tr h="125159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400" b="0">
                          <a:solidFill>
                            <a:schemeClr val="tx1"/>
                          </a:solidFill>
                          <a:latin typeface="Letter-join Print Plus 2" panose="02000805000000020003" pitchFamily="50" charset="0"/>
                        </a:rPr>
                        <a:t>Praise Postcards</a:t>
                      </a:r>
                    </a:p>
                  </a:txBody>
                  <a:tcPr anchor="ctr"/>
                </a:tc>
                <a:tc>
                  <a:txBody>
                    <a:bodyPr/>
                    <a:lstStyle/>
                    <a:p>
                      <a:pPr algn="ctr"/>
                      <a:r>
                        <a:rPr lang="en-GB" sz="2400" b="0">
                          <a:solidFill>
                            <a:schemeClr val="tx1"/>
                          </a:solidFill>
                          <a:latin typeface="Letter-join Print Plus 2" panose="02000805000000020003" pitchFamily="50" charset="0"/>
                        </a:rPr>
                        <a:t>Celebration Assemblies</a:t>
                      </a:r>
                    </a:p>
                  </a:txBody>
                  <a:tcPr anchor="ctr">
                    <a:lnR w="12700" cap="flat" cmpd="sng" algn="ctr">
                      <a:solidFill>
                        <a:schemeClr val="bg1"/>
                      </a:solidFill>
                      <a:prstDash val="solid"/>
                      <a:round/>
                      <a:headEnd type="none" w="med" len="med"/>
                      <a:tailEnd type="none" w="med" len="med"/>
                    </a:lnR>
                  </a:tcPr>
                </a:tc>
                <a:tc>
                  <a:txBody>
                    <a:bodyPr/>
                    <a:lstStyle/>
                    <a:p>
                      <a:pPr algn="ctr"/>
                      <a:r>
                        <a:rPr lang="en-GB" sz="2400" b="0">
                          <a:solidFill>
                            <a:schemeClr val="tx1"/>
                          </a:solidFill>
                          <a:latin typeface="Letter-join Print Plus 2" panose="02000805000000020003" pitchFamily="50" charset="0"/>
                        </a:rPr>
                        <a:t>Thank you Thursdays</a:t>
                      </a:r>
                    </a:p>
                  </a:txBody>
                  <a:tcPr anchor="ctr">
                    <a:lnL w="12700" cap="flat" cmpd="sng" algn="ctr">
                      <a:solidFill>
                        <a:schemeClr val="bg1"/>
                      </a:solidFill>
                      <a:prstDash val="solid"/>
                      <a:round/>
                      <a:headEnd type="none" w="med" len="med"/>
                      <a:tailEnd type="none" w="med" len="med"/>
                    </a:lnL>
                  </a:tcPr>
                </a:tc>
                <a:extLst>
                  <a:ext uri="{0D108BD9-81ED-4DB2-BD59-A6C34878D82A}">
                    <a16:rowId xmlns:a16="http://schemas.microsoft.com/office/drawing/2014/main" val="551263937"/>
                  </a:ext>
                </a:extLst>
              </a:tr>
              <a:tr h="125159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400" b="0">
                          <a:solidFill>
                            <a:schemeClr val="tx1"/>
                          </a:solidFill>
                          <a:latin typeface="Letter-join Print Plus 2" panose="02000805000000020003" pitchFamily="50" charset="0"/>
                        </a:rPr>
                        <a:t>Stickers and stamps</a:t>
                      </a:r>
                    </a:p>
                  </a:txBody>
                  <a:tcPr anchor="ct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400" b="0">
                          <a:solidFill>
                            <a:schemeClr val="tx1"/>
                          </a:solidFill>
                          <a:latin typeface="Letter-join Print Plus 2" panose="02000805000000020003" pitchFamily="50" charset="0"/>
                        </a:rPr>
                        <a:t>Team points</a:t>
                      </a:r>
                    </a:p>
                  </a:txBody>
                  <a:tcPr anchor="ctr">
                    <a:lnR w="12700" cap="flat" cmpd="sng" algn="ctr">
                      <a:solidFill>
                        <a:schemeClr val="bg1"/>
                      </a:solidFill>
                      <a:prstDash val="solid"/>
                      <a:round/>
                      <a:headEnd type="none" w="med" len="med"/>
                      <a:tailEnd type="none" w="med" len="med"/>
                    </a:lnR>
                  </a:tcPr>
                </a:tc>
                <a:tc>
                  <a:txBody>
                    <a:bodyPr/>
                    <a:lstStyle/>
                    <a:p>
                      <a:pPr algn="ctr"/>
                      <a:r>
                        <a:rPr lang="en-GB" sz="2400" b="0">
                          <a:solidFill>
                            <a:schemeClr val="tx1"/>
                          </a:solidFill>
                          <a:latin typeface="Letter-join Print Plus 2" panose="02000805000000020003" pitchFamily="50" charset="0"/>
                        </a:rPr>
                        <a:t>Class Bear</a:t>
                      </a:r>
                    </a:p>
                  </a:txBody>
                  <a:tcPr anchor="ctr">
                    <a:lnL w="12700" cap="flat" cmpd="sng" algn="ctr">
                      <a:solidFill>
                        <a:schemeClr val="bg1"/>
                      </a:solidFill>
                      <a:prstDash val="solid"/>
                      <a:round/>
                      <a:headEnd type="none" w="med" len="med"/>
                      <a:tailEnd type="none" w="med" len="med"/>
                    </a:lnL>
                  </a:tcPr>
                </a:tc>
                <a:extLst>
                  <a:ext uri="{0D108BD9-81ED-4DB2-BD59-A6C34878D82A}">
                    <a16:rowId xmlns:a16="http://schemas.microsoft.com/office/drawing/2014/main" val="3090488868"/>
                  </a:ext>
                </a:extLst>
              </a:tr>
            </a:tbl>
          </a:graphicData>
        </a:graphic>
      </p:graphicFrame>
      <p:sp>
        <p:nvSpPr>
          <p:cNvPr id="2" name="Rectangle 1"/>
          <p:cNvSpPr/>
          <p:nvPr/>
        </p:nvSpPr>
        <p:spPr>
          <a:xfrm>
            <a:off x="307974" y="5413980"/>
            <a:ext cx="8493125" cy="1015663"/>
          </a:xfrm>
          <a:prstGeom prst="rect">
            <a:avLst/>
          </a:prstGeom>
        </p:spPr>
        <p:txBody>
          <a:bodyPr wrap="square">
            <a:spAutoFit/>
          </a:bodyPr>
          <a:lstStyle/>
          <a:p>
            <a:r>
              <a:rPr lang="en-GB" sz="2000">
                <a:latin typeface="Letter-join Print Plus 2" panose="02000805000000020003" pitchFamily="50" charset="0"/>
              </a:rPr>
              <a:t>All classes have a class recognition board with identified behaviour targets that the whole class works towards. This encourages a team spirit and supporting each other to reach our behaviour goals.</a:t>
            </a:r>
          </a:p>
        </p:txBody>
      </p:sp>
    </p:spTree>
    <p:extLst>
      <p:ext uri="{BB962C8B-B14F-4D97-AF65-F5344CB8AC3E}">
        <p14:creationId xmlns:p14="http://schemas.microsoft.com/office/powerpoint/2010/main" val="30545334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2556225" y="285680"/>
            <a:ext cx="5655202"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Uniform Reminders</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TextBox 7"/>
          <p:cNvSpPr txBox="1"/>
          <p:nvPr/>
        </p:nvSpPr>
        <p:spPr>
          <a:xfrm>
            <a:off x="840490" y="1639875"/>
            <a:ext cx="8558485" cy="2677656"/>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Please make sure that ALL uniform is clearly named. (Please!)</a:t>
            </a:r>
          </a:p>
          <a:p>
            <a:endPar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endParaRPr>
          </a:p>
          <a:p>
            <a:r>
              <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No jewellery including earrings.</a:t>
            </a:r>
          </a:p>
          <a:p>
            <a:endPar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endParaRPr>
          </a:p>
          <a:p>
            <a:r>
              <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Hair tied up. (Simple headbands)</a:t>
            </a:r>
          </a:p>
          <a:p>
            <a:endPar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endParaRPr>
          </a:p>
          <a:p>
            <a:r>
              <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No nail varnish.</a:t>
            </a:r>
          </a:p>
        </p:txBody>
      </p:sp>
    </p:spTree>
    <p:extLst>
      <p:ext uri="{BB962C8B-B14F-4D97-AF65-F5344CB8AC3E}">
        <p14:creationId xmlns:p14="http://schemas.microsoft.com/office/powerpoint/2010/main" val="3920551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1876009" y="285680"/>
            <a:ext cx="7015639"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lIns="91440" tIns="45720" rIns="91440" bIns="45720">
            <a:spAutoFit/>
          </a:bodyPr>
          <a:lstStyle/>
          <a:p>
            <a:pPr algn="ctr"/>
            <a:r>
              <a:rPr lang="en-US" sz="5400" u="sng"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Organisation Reminders</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TextBox 7"/>
          <p:cNvSpPr txBox="1"/>
          <p:nvPr/>
        </p:nvSpPr>
        <p:spPr>
          <a:xfrm>
            <a:off x="814113" y="1384899"/>
            <a:ext cx="7758387" cy="4893647"/>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Children need to bring water bottles to school each day as part of promoting a healthy and active lifestyle.</a:t>
            </a:r>
          </a:p>
          <a:p>
            <a:endPar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endParaRPr>
          </a:p>
          <a:p>
            <a:r>
              <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Your child will receive a piece of fruit each day so you do not need to provide your child with any.</a:t>
            </a:r>
          </a:p>
          <a:p>
            <a:endPar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endParaRPr>
          </a:p>
          <a:p>
            <a:r>
              <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Please do not allow your child to bring a toy to school as the children are provided with equipment and activities to occupy them at playtimes. </a:t>
            </a:r>
          </a:p>
          <a:p>
            <a:endPar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endParaRPr>
          </a:p>
          <a:p>
            <a:r>
              <a:rPr lang="en-GB" sz="2400">
                <a:solidFill>
                  <a:schemeClr val="tx1"/>
                </a:solidFill>
                <a:latin typeface="Letter-join Print Plus 2" panose="02000805000000020003" pitchFamily="50" charset="0"/>
                <a:ea typeface="Segoe UI" panose="020B0502040204020203" pitchFamily="34" charset="0"/>
                <a:cs typeface="Segoe UI" panose="020B0502040204020203" pitchFamily="34" charset="0"/>
              </a:rPr>
              <a:t>Please ensure that your child has a FULL, named PE kit in school for each half term.  The outdoor PE kit is in addition not instead of the indoor PE kit. </a:t>
            </a:r>
          </a:p>
        </p:txBody>
      </p:sp>
    </p:spTree>
    <p:extLst>
      <p:ext uri="{BB962C8B-B14F-4D97-AF65-F5344CB8AC3E}">
        <p14:creationId xmlns:p14="http://schemas.microsoft.com/office/powerpoint/2010/main" val="28834181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itheroe Pendle Primary School"/>
          <p:cNvPicPr/>
          <p:nvPr/>
        </p:nvPicPr>
        <p:blipFill>
          <a:blip r:embed="rId2">
            <a:extLst>
              <a:ext uri="{28A0092B-C50C-407E-A947-70E740481C1C}">
                <a14:useLocalDpi xmlns:a14="http://schemas.microsoft.com/office/drawing/2010/main" val="0"/>
              </a:ext>
            </a:extLst>
          </a:blip>
          <a:srcRect/>
          <a:stretch>
            <a:fillRect/>
          </a:stretch>
        </p:blipFill>
        <p:spPr bwMode="auto">
          <a:xfrm>
            <a:off x="10233441" y="5148556"/>
            <a:ext cx="1601005" cy="1480845"/>
          </a:xfrm>
          <a:prstGeom prst="rect">
            <a:avLst/>
          </a:prstGeom>
          <a:noFill/>
          <a:ln>
            <a:solidFill>
              <a:srgbClr val="660B72"/>
            </a:solidFill>
          </a:ln>
        </p:spPr>
      </p:pic>
      <p:sp>
        <p:nvSpPr>
          <p:cNvPr id="5" name="Rectangle 4"/>
          <p:cNvSpPr/>
          <p:nvPr/>
        </p:nvSpPr>
        <p:spPr>
          <a:xfrm>
            <a:off x="965549" y="1794440"/>
            <a:ext cx="8461915" cy="3046988"/>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lIns="91440" tIns="45720" rIns="91440" bIns="45720">
            <a:spAutoFit/>
          </a:bodyPr>
          <a:lstStyle/>
          <a:p>
            <a:pPr algn="ctr"/>
            <a:r>
              <a:rPr lang="en-US" sz="9600" cap="none" spc="0">
                <a:ln w="0"/>
                <a:solidFill>
                  <a:schemeClr val="tx1"/>
                </a:solidFill>
                <a:effectLst>
                  <a:outerShdw blurRad="38100" dist="19050" dir="2700000" algn="tl" rotWithShape="0">
                    <a:schemeClr val="dk1">
                      <a:alpha val="40000"/>
                    </a:schemeClr>
                  </a:outerShdw>
                </a:effectLst>
                <a:latin typeface="Letter-join Print Plus 2" panose="02000805000000020003" pitchFamily="50" charset="0"/>
              </a:rPr>
              <a:t>Thank You for your support!</a:t>
            </a:r>
          </a:p>
        </p:txBody>
      </p:sp>
      <p:sp>
        <p:nvSpPr>
          <p:cNvPr id="6" name="AutoShape 2" descr="Red Rose Letters and Sounds - Lancashire Professional Development Serv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408273300"/>
      </p:ext>
    </p:extLst>
  </p:cSld>
  <p:clrMapOvr>
    <a:masterClrMapping/>
  </p:clrMapOvr>
</p:sld>
</file>

<file path=ppt/theme/theme1.xml><?xml version="1.0" encoding="utf-8"?>
<a:theme xmlns:a="http://schemas.openxmlformats.org/drawingml/2006/main" name="Facet">
  <a:themeElements>
    <a:clrScheme name="Custom 2">
      <a:dk1>
        <a:sysClr val="windowText" lastClr="000000"/>
      </a:dk1>
      <a:lt1>
        <a:sysClr val="window" lastClr="FFFFFF"/>
      </a:lt1>
      <a:dk2>
        <a:srgbClr val="2C3C43"/>
      </a:dk2>
      <a:lt2>
        <a:srgbClr val="EBEBEB"/>
      </a:lt2>
      <a:accent1>
        <a:srgbClr val="7030A0"/>
      </a:accent1>
      <a:accent2>
        <a:srgbClr val="F2F2F2"/>
      </a:accent2>
      <a:accent3>
        <a:srgbClr val="D8D8D8"/>
      </a:accent3>
      <a:accent4>
        <a:srgbClr val="CC99FF"/>
      </a:accent4>
      <a:accent5>
        <a:srgbClr val="BFBFBF"/>
      </a:accent5>
      <a:accent6>
        <a:srgbClr val="800080"/>
      </a:accent6>
      <a:hlink>
        <a:srgbClr val="000000"/>
      </a:hlink>
      <a:folHlink>
        <a:srgbClr val="00000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c1f6ffbf-1cc3-4d8b-be86-600556640699"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3169D55214DEC418406FDBC12C94643" ma:contentTypeVersion="13" ma:contentTypeDescription="Create a new document." ma:contentTypeScope="" ma:versionID="abff5171552636417363f156c1c29e42">
  <xsd:schema xmlns:xsd="http://www.w3.org/2001/XMLSchema" xmlns:xs="http://www.w3.org/2001/XMLSchema" xmlns:p="http://schemas.microsoft.com/office/2006/metadata/properties" xmlns:ns3="c1f6ffbf-1cc3-4d8b-be86-600556640699" targetNamespace="http://schemas.microsoft.com/office/2006/metadata/properties" ma:root="true" ma:fieldsID="31b8b392096a3c328142d4201c96a953" ns3:_="">
    <xsd:import namespace="c1f6ffbf-1cc3-4d8b-be86-600556640699"/>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LengthInSeconds" minOccurs="0"/>
                <xsd:element ref="ns3:_activity" minOccurs="0"/>
                <xsd:element ref="ns3:MediaServiceObjectDetectorVersions" minOccurs="0"/>
                <xsd:element ref="ns3:MediaServiceGenerationTime" minOccurs="0"/>
                <xsd:element ref="ns3:MediaServiceEventHashCode" minOccurs="0"/>
                <xsd:element ref="ns3:MediaServiceSearchProperties" minOccurs="0"/>
                <xsd:element ref="ns3:MediaServiceSystemTags"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1f6ffbf-1cc3-4d8b-be86-60055664069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_activity" ma:index="13" nillable="true" ma:displayName="_activity" ma:hidden="true" ma:internalName="_activity">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element name="MediaServiceSystemTags" ma:index="18" nillable="true" ma:displayName="MediaServiceSystemTags" ma:hidden="true" ma:internalName="MediaServiceSystemTags" ma:readOnly="true">
      <xsd:simpleType>
        <xsd:restriction base="dms:Note"/>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690A277-F138-43C5-A923-1CAE895FC252}">
  <ds:schemaRefs>
    <ds:schemaRef ds:uri="http://purl.org/dc/dcmitype/"/>
    <ds:schemaRef ds:uri="http://schemas.openxmlformats.org/package/2006/metadata/core-properties"/>
    <ds:schemaRef ds:uri="http://schemas.microsoft.com/office/2006/documentManagement/types"/>
    <ds:schemaRef ds:uri="http://schemas.microsoft.com/office/2006/metadata/properties"/>
    <ds:schemaRef ds:uri="http://purl.org/dc/terms/"/>
    <ds:schemaRef ds:uri="http://schemas.microsoft.com/office/infopath/2007/PartnerControls"/>
    <ds:schemaRef ds:uri="c1f6ffbf-1cc3-4d8b-be86-600556640699"/>
    <ds:schemaRef ds:uri="http://www.w3.org/XML/1998/namespace"/>
    <ds:schemaRef ds:uri="http://purl.org/dc/elements/1.1/"/>
  </ds:schemaRefs>
</ds:datastoreItem>
</file>

<file path=customXml/itemProps2.xml><?xml version="1.0" encoding="utf-8"?>
<ds:datastoreItem xmlns:ds="http://schemas.openxmlformats.org/officeDocument/2006/customXml" ds:itemID="{B8A2C771-ADDE-45C6-B3E9-2539DF544B83}">
  <ds:schemaRefs>
    <ds:schemaRef ds:uri="c1f6ffbf-1cc3-4d8b-be86-60055664069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D515C5C-5973-4A1E-A10A-FE552A86275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TM02900688[[fn=Facet]]</Template>
  <TotalTime>0</TotalTime>
  <Words>900</Words>
  <Application>Microsoft Office PowerPoint</Application>
  <PresentationFormat>Widescreen</PresentationFormat>
  <Paragraphs>136</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Letter-join Print Plus 2</vt:lpstr>
      <vt:lpstr>Segoe UI</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 Zakrzewski</dc:creator>
  <cp:lastModifiedBy>K Markham</cp:lastModifiedBy>
  <cp:revision>4</cp:revision>
  <dcterms:created xsi:type="dcterms:W3CDTF">2025-09-07T19:56:58Z</dcterms:created>
  <dcterms:modified xsi:type="dcterms:W3CDTF">2025-09-14T08:41:16Z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0x01010093169D55214DEC418406FDBC12C94643</vt:lpwstr>
  </property>
</Properties>
</file>